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notesMasterIdLst>
    <p:notesMasterId r:id="rId28"/>
  </p:notesMasterIdLst>
  <p:sldIdLst>
    <p:sldId id="256" r:id="rId2"/>
    <p:sldId id="257" r:id="rId3"/>
    <p:sldId id="258" r:id="rId4"/>
    <p:sldId id="284" r:id="rId5"/>
    <p:sldId id="285" r:id="rId6"/>
    <p:sldId id="286" r:id="rId7"/>
    <p:sldId id="289" r:id="rId8"/>
    <p:sldId id="287" r:id="rId9"/>
    <p:sldId id="265" r:id="rId10"/>
    <p:sldId id="266" r:id="rId11"/>
    <p:sldId id="290" r:id="rId12"/>
    <p:sldId id="274" r:id="rId13"/>
    <p:sldId id="275" r:id="rId14"/>
    <p:sldId id="277" r:id="rId15"/>
    <p:sldId id="278" r:id="rId16"/>
    <p:sldId id="273" r:id="rId17"/>
    <p:sldId id="279" r:id="rId18"/>
    <p:sldId id="280" r:id="rId19"/>
    <p:sldId id="281" r:id="rId20"/>
    <p:sldId id="261" r:id="rId21"/>
    <p:sldId id="292" r:id="rId22"/>
    <p:sldId id="293" r:id="rId23"/>
    <p:sldId id="263" r:id="rId24"/>
    <p:sldId id="270" r:id="rId25"/>
    <p:sldId id="288" r:id="rId26"/>
    <p:sldId id="269"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3" autoAdjust="0"/>
    <p:restoredTop sz="93371" autoAdjust="0"/>
  </p:normalViewPr>
  <p:slideViewPr>
    <p:cSldViewPr snapToGrid="0">
      <p:cViewPr varScale="1">
        <p:scale>
          <a:sx n="71" d="100"/>
          <a:sy n="71" d="100"/>
        </p:scale>
        <p:origin x="28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732024-0A12-4F45-8991-8A7D3643A8F5}" type="datetimeFigureOut">
              <a:rPr lang="en-US" smtClean="0"/>
              <a:t>3/27/2024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487AFB-4536-8D45-9EFC-3AAA41E774D2}" type="slidenum">
              <a:rPr lang="en-US" smtClean="0"/>
              <a:t>‹#›</a:t>
            </a:fld>
            <a:endParaRPr lang="en-US"/>
          </a:p>
        </p:txBody>
      </p:sp>
    </p:spTree>
    <p:extLst>
      <p:ext uri="{BB962C8B-B14F-4D97-AF65-F5344CB8AC3E}">
        <p14:creationId xmlns:p14="http://schemas.microsoft.com/office/powerpoint/2010/main" val="602744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487AFB-4536-8D45-9EFC-3AAA41E774D2}" type="slidenum">
              <a:rPr lang="en-US" smtClean="0"/>
              <a:t>3</a:t>
            </a:fld>
            <a:endParaRPr lang="en-US"/>
          </a:p>
        </p:txBody>
      </p:sp>
    </p:spTree>
    <p:extLst>
      <p:ext uri="{BB962C8B-B14F-4D97-AF65-F5344CB8AC3E}">
        <p14:creationId xmlns:p14="http://schemas.microsoft.com/office/powerpoint/2010/main" val="673877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487AFB-4536-8D45-9EFC-3AAA41E774D2}" type="slidenum">
              <a:rPr lang="en-US" smtClean="0"/>
              <a:t>20</a:t>
            </a:fld>
            <a:endParaRPr lang="en-US"/>
          </a:p>
        </p:txBody>
      </p:sp>
    </p:spTree>
    <p:extLst>
      <p:ext uri="{BB962C8B-B14F-4D97-AF65-F5344CB8AC3E}">
        <p14:creationId xmlns:p14="http://schemas.microsoft.com/office/powerpoint/2010/main" val="163470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487AFB-4536-8D45-9EFC-3AAA41E774D2}" type="slidenum">
              <a:rPr lang="en-US" smtClean="0"/>
              <a:t>23</a:t>
            </a:fld>
            <a:endParaRPr lang="en-US"/>
          </a:p>
        </p:txBody>
      </p:sp>
    </p:spTree>
    <p:extLst>
      <p:ext uri="{BB962C8B-B14F-4D97-AF65-F5344CB8AC3E}">
        <p14:creationId xmlns:p14="http://schemas.microsoft.com/office/powerpoint/2010/main" val="3450149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487AFB-4536-8D45-9EFC-3AAA41E774D2}" type="slidenum">
              <a:rPr lang="en-US" smtClean="0"/>
              <a:t>24</a:t>
            </a:fld>
            <a:endParaRPr lang="en-US"/>
          </a:p>
        </p:txBody>
      </p:sp>
    </p:spTree>
    <p:extLst>
      <p:ext uri="{BB962C8B-B14F-4D97-AF65-F5344CB8AC3E}">
        <p14:creationId xmlns:p14="http://schemas.microsoft.com/office/powerpoint/2010/main" val="584128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487AFB-4536-8D45-9EFC-3AAA41E774D2}" type="slidenum">
              <a:rPr lang="en-US" smtClean="0"/>
              <a:t>25</a:t>
            </a:fld>
            <a:endParaRPr lang="en-US"/>
          </a:p>
        </p:txBody>
      </p:sp>
    </p:spTree>
    <p:extLst>
      <p:ext uri="{BB962C8B-B14F-4D97-AF65-F5344CB8AC3E}">
        <p14:creationId xmlns:p14="http://schemas.microsoft.com/office/powerpoint/2010/main" val="3216958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6837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4431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779033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7705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59857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45859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1374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9623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9416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2943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939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5136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4431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3453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8892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3/27/2024</a:t>
            </a:fld>
            <a:endParaRPr lang="en-US" dirty="0"/>
          </a:p>
        </p:txBody>
      </p:sp>
    </p:spTree>
    <p:extLst>
      <p:ext uri="{BB962C8B-B14F-4D97-AF65-F5344CB8AC3E}">
        <p14:creationId xmlns:p14="http://schemas.microsoft.com/office/powerpoint/2010/main" val="1634541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3/27/2024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2723510"/>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nctrc.org/wp-content/uploads/2022/09/2021JobAnalysisReport.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om/url?sa=i&amp;rct=j&amp;q=&amp;esrc=s&amp;source=images&amp;cd=&amp;ved=2ahUKEwjo_dOq2uPeAhWGIjQIHRg0APkQjRx6BAgBEAU&amp;url=https://www.pinterest.com/alc9380/psychology/&amp;psig=AOvVaw2ieIE7SH-J-hMw1WLxuR_k&amp;ust=1542828533376663"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ulethbridge.ca/accessible-learning-centre/placement-specific-accommodation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alberta-tr.ca/about-atra/code-of-ethic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canadian-tr.org/wp-content/uploads/2015/02/CTRA.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canadian-tr.org/wp-content/uploads/2023/11/CTRA-Standards-of-Practice.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uleth.ca/healthsciences/practicum-therapeutic-recreatio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marina.christman@uleth.c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chemeClr val="tx1"/>
                </a:solidFill>
                <a:effectLst>
                  <a:outerShdw blurRad="38100" dist="38100" dir="2700000" algn="tl">
                    <a:srgbClr val="000000">
                      <a:alpha val="43137"/>
                    </a:srgbClr>
                  </a:outerShdw>
                </a:effectLst>
              </a:rPr>
              <a:t>Therapeutic Recreation Internship</a:t>
            </a:r>
            <a:endParaRPr lang="en-CA" dirty="0"/>
          </a:p>
        </p:txBody>
      </p:sp>
      <p:sp>
        <p:nvSpPr>
          <p:cNvPr id="3" name="Subtitle 2"/>
          <p:cNvSpPr>
            <a:spLocks noGrp="1"/>
          </p:cNvSpPr>
          <p:nvPr>
            <p:ph type="subTitle" idx="1"/>
          </p:nvPr>
        </p:nvSpPr>
        <p:spPr/>
        <p:txBody>
          <a:bodyPr/>
          <a:lstStyle/>
          <a:p>
            <a:r>
              <a:rPr lang="en-US" b="1" dirty="0">
                <a:effectLst>
                  <a:outerShdw blurRad="38100" dist="38100" dir="2700000" algn="tl">
                    <a:srgbClr val="000000">
                      <a:alpha val="43137"/>
                    </a:srgbClr>
                  </a:outerShdw>
                </a:effectLst>
              </a:rPr>
              <a:t>Monday March 25</a:t>
            </a:r>
            <a:r>
              <a:rPr lang="en-US" b="1" baseline="30000" dirty="0">
                <a:effectLst>
                  <a:outerShdw blurRad="38100" dist="38100" dir="2700000" algn="tl">
                    <a:srgbClr val="000000">
                      <a:alpha val="43137"/>
                    </a:srgbClr>
                  </a:outerShdw>
                </a:effectLst>
              </a:rPr>
              <a:t>th</a:t>
            </a:r>
            <a:r>
              <a:rPr lang="en-US" b="1" dirty="0">
                <a:effectLst>
                  <a:outerShdw blurRad="38100" dist="38100" dir="2700000" algn="tl">
                    <a:srgbClr val="000000">
                      <a:alpha val="43137"/>
                    </a:srgbClr>
                  </a:outerShdw>
                </a:effectLst>
              </a:rPr>
              <a:t> 2024</a:t>
            </a:r>
          </a:p>
          <a:p>
            <a:r>
              <a:rPr lang="en-US" b="1" dirty="0">
                <a:effectLst>
                  <a:outerShdw blurRad="38100" dist="38100" dir="2700000" algn="tl">
                    <a:srgbClr val="000000">
                      <a:alpha val="43137"/>
                    </a:srgbClr>
                  </a:outerShdw>
                </a:effectLst>
              </a:rPr>
              <a:t>Aimee Douziech, Marina </a:t>
            </a:r>
            <a:r>
              <a:rPr lang="en-US" b="1" dirty="0" err="1">
                <a:effectLst>
                  <a:outerShdw blurRad="38100" dist="38100" dir="2700000" algn="tl">
                    <a:srgbClr val="000000">
                      <a:alpha val="43137"/>
                    </a:srgbClr>
                  </a:outerShdw>
                </a:effectLst>
              </a:rPr>
              <a:t>Christman</a:t>
            </a:r>
            <a:r>
              <a:rPr lang="en-US" b="1" dirty="0">
                <a:effectLst>
                  <a:outerShdw blurRad="38100" dist="38100" dir="2700000" algn="tl">
                    <a:srgbClr val="000000">
                      <a:alpha val="43137"/>
                    </a:srgbClr>
                  </a:outerShdw>
                </a:effectLst>
              </a:rPr>
              <a:t>, Zac Crouse &amp; Katelyn Scott</a:t>
            </a:r>
            <a:endParaRPr lang="en-CA" b="1" dirty="0">
              <a:effectLst>
                <a:outerShdw blurRad="38100" dist="38100" dir="2700000" algn="tl">
                  <a:srgbClr val="000000">
                    <a:alpha val="43137"/>
                  </a:srgbClr>
                </a:outerShdw>
              </a:effectLst>
            </a:endParaRPr>
          </a:p>
          <a:p>
            <a:endParaRPr lang="en-CA" dirty="0"/>
          </a:p>
        </p:txBody>
      </p:sp>
    </p:spTree>
    <p:extLst>
      <p:ext uri="{BB962C8B-B14F-4D97-AF65-F5344CB8AC3E}">
        <p14:creationId xmlns:p14="http://schemas.microsoft.com/office/powerpoint/2010/main" val="2434917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Internship Preparation </a:t>
            </a:r>
            <a:br>
              <a:rPr lang="en-US" dirty="0"/>
            </a:br>
            <a:endParaRPr lang="en-CA" dirty="0"/>
          </a:p>
        </p:txBody>
      </p:sp>
      <p:sp>
        <p:nvSpPr>
          <p:cNvPr id="3" name="Content Placeholder 2"/>
          <p:cNvSpPr>
            <a:spLocks noGrp="1"/>
          </p:cNvSpPr>
          <p:nvPr>
            <p:ph idx="1"/>
          </p:nvPr>
        </p:nvSpPr>
        <p:spPr/>
        <p:txBody>
          <a:bodyPr>
            <a:normAutofit/>
          </a:bodyPr>
          <a:lstStyle/>
          <a:p>
            <a:pPr lvl="0"/>
            <a:r>
              <a:rPr lang="en-US" sz="2000" dirty="0"/>
              <a:t>Register for the course, TREC 4550X, TREC 4550XA, or TREC 4550XB through the Bridge. You must be registered in the course!</a:t>
            </a:r>
          </a:p>
          <a:p>
            <a:pPr lvl="1"/>
            <a:r>
              <a:rPr lang="en-US" sz="1800" dirty="0"/>
              <a:t>Note: You may get moved between sections depending on where you end up for your internship.</a:t>
            </a:r>
          </a:p>
          <a:p>
            <a:r>
              <a:rPr lang="en-US" sz="2000" dirty="0"/>
              <a:t>The internship Manual will be posted on the University of Lethbridge TR website for you to review. Please take the time to review this document thoroughly as it includes relevant information for various aspects of your internship. Take the time to familiarize yourself with the assignments, the various forms/agreements, responsibilities, NCTRC job tasks, etc. You are expected to know this manual in detail.</a:t>
            </a:r>
            <a:endParaRPr lang="en-CA" sz="2000" dirty="0"/>
          </a:p>
        </p:txBody>
      </p:sp>
    </p:spTree>
    <p:extLst>
      <p:ext uri="{BB962C8B-B14F-4D97-AF65-F5344CB8AC3E}">
        <p14:creationId xmlns:p14="http://schemas.microsoft.com/office/powerpoint/2010/main" val="380021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1635" y="618565"/>
            <a:ext cx="10507987" cy="914400"/>
          </a:xfrm>
        </p:spPr>
        <p:txBody>
          <a:bodyPr/>
          <a:lstStyle/>
          <a:p>
            <a:r>
              <a:rPr lang="en-US" dirty="0"/>
              <a:t>Interviews – How to prepare</a:t>
            </a:r>
            <a:endParaRPr lang="en-CA" dirty="0"/>
          </a:p>
        </p:txBody>
      </p:sp>
      <p:sp>
        <p:nvSpPr>
          <p:cNvPr id="3" name="Content Placeholder 2"/>
          <p:cNvSpPr>
            <a:spLocks noGrp="1"/>
          </p:cNvSpPr>
          <p:nvPr>
            <p:ph idx="1"/>
          </p:nvPr>
        </p:nvSpPr>
        <p:spPr>
          <a:xfrm>
            <a:off x="739588" y="1532965"/>
            <a:ext cx="8767483" cy="5325035"/>
          </a:xfrm>
        </p:spPr>
        <p:txBody>
          <a:bodyPr>
            <a:normAutofit/>
          </a:bodyPr>
          <a:lstStyle/>
          <a:p>
            <a:r>
              <a:rPr lang="en-CA" sz="2100" dirty="0"/>
              <a:t>To prepare for the internship interview it’s important to rehearse sample questions beforehand and know what kind of questions might be asked during the interview. There is no need to memorize your answers, but you should be able to speak about knowledge areas related to Therapeutic Recreation. </a:t>
            </a:r>
          </a:p>
          <a:p>
            <a:r>
              <a:rPr lang="en-CA" sz="2100" dirty="0"/>
              <a:t>Some </a:t>
            </a:r>
            <a:r>
              <a:rPr lang="en-CA" sz="2100" b="1" dirty="0"/>
              <a:t>sample questions</a:t>
            </a:r>
            <a:r>
              <a:rPr lang="en-CA" sz="2100" dirty="0"/>
              <a:t> may be:</a:t>
            </a:r>
          </a:p>
          <a:p>
            <a:pPr lvl="1"/>
            <a:r>
              <a:rPr lang="en-CA" sz="1900" dirty="0"/>
              <a:t>What characteristics do you possess that would make you a good candidate?</a:t>
            </a:r>
          </a:p>
          <a:p>
            <a:pPr lvl="1"/>
            <a:r>
              <a:rPr lang="en-CA" sz="1900" dirty="0"/>
              <a:t>Why did you pick therapeutic recreation as your field of interest?</a:t>
            </a:r>
          </a:p>
          <a:p>
            <a:pPr lvl="1"/>
            <a:r>
              <a:rPr lang="en-CA" sz="1900" dirty="0"/>
              <a:t>What types of experiences do you have working with diverse populations?</a:t>
            </a:r>
          </a:p>
          <a:p>
            <a:pPr lvl="1"/>
            <a:r>
              <a:rPr lang="en-CA" sz="1900" dirty="0"/>
              <a:t>What are your strengths?</a:t>
            </a:r>
          </a:p>
          <a:p>
            <a:pPr lvl="1"/>
            <a:r>
              <a:rPr lang="en-CA" sz="1900" dirty="0"/>
              <a:t>What are areas you could improve on?</a:t>
            </a:r>
          </a:p>
          <a:p>
            <a:pPr marL="0" indent="0">
              <a:buNone/>
            </a:pPr>
            <a:endParaRPr lang="en-CA" dirty="0"/>
          </a:p>
        </p:txBody>
      </p:sp>
    </p:spTree>
    <p:extLst>
      <p:ext uri="{BB962C8B-B14F-4D97-AF65-F5344CB8AC3E}">
        <p14:creationId xmlns:p14="http://schemas.microsoft.com/office/powerpoint/2010/main" val="2111912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Interviews (continued)</a:t>
            </a:r>
            <a:endParaRPr lang="en-CA" dirty="0"/>
          </a:p>
        </p:txBody>
      </p:sp>
      <p:sp>
        <p:nvSpPr>
          <p:cNvPr id="3" name="Content Placeholder 2"/>
          <p:cNvSpPr>
            <a:spLocks noGrp="1"/>
          </p:cNvSpPr>
          <p:nvPr>
            <p:ph idx="1"/>
          </p:nvPr>
        </p:nvSpPr>
        <p:spPr>
          <a:xfrm>
            <a:off x="677335" y="2133600"/>
            <a:ext cx="8596667" cy="3777622"/>
          </a:xfrm>
        </p:spPr>
        <p:txBody>
          <a:bodyPr>
            <a:normAutofit/>
          </a:bodyPr>
          <a:lstStyle/>
          <a:p>
            <a:r>
              <a:rPr lang="en-CA" sz="2200" dirty="0"/>
              <a:t>There may be </a:t>
            </a:r>
            <a:r>
              <a:rPr lang="en-CA" sz="2200" b="1" dirty="0"/>
              <a:t>behavioural scenario questions</a:t>
            </a:r>
            <a:r>
              <a:rPr lang="en-CA" sz="2200" dirty="0"/>
              <a:t> as well, where the interviewer wants to know how you would deal with hypothetical situations or situations you have dealt with in the past. </a:t>
            </a:r>
          </a:p>
          <a:p>
            <a:pPr lvl="0"/>
            <a:r>
              <a:rPr lang="en-CA" sz="2200" dirty="0"/>
              <a:t>How would you respond in a conflict situation with a staff member?</a:t>
            </a:r>
          </a:p>
          <a:p>
            <a:pPr lvl="0"/>
            <a:r>
              <a:rPr lang="en-CA" sz="2200" dirty="0"/>
              <a:t>How have you dealt with conflict with a supervisor in the past?</a:t>
            </a:r>
          </a:p>
          <a:p>
            <a:pPr lvl="0"/>
            <a:r>
              <a:rPr lang="en-US" sz="2200" dirty="0"/>
              <a:t>We will get to some specific examples later on. </a:t>
            </a:r>
            <a:endParaRPr lang="en-CA" sz="2200" dirty="0"/>
          </a:p>
          <a:p>
            <a:endParaRPr lang="en-CA" dirty="0"/>
          </a:p>
        </p:txBody>
      </p:sp>
    </p:spTree>
    <p:extLst>
      <p:ext uri="{BB962C8B-B14F-4D97-AF65-F5344CB8AC3E}">
        <p14:creationId xmlns:p14="http://schemas.microsoft.com/office/powerpoint/2010/main" val="4050151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Interviews Continued</a:t>
            </a:r>
            <a:endParaRPr lang="en-CA" dirty="0"/>
          </a:p>
        </p:txBody>
      </p:sp>
      <p:sp>
        <p:nvSpPr>
          <p:cNvPr id="3" name="Content Placeholder 2"/>
          <p:cNvSpPr>
            <a:spLocks noGrp="1"/>
          </p:cNvSpPr>
          <p:nvPr>
            <p:ph idx="1"/>
          </p:nvPr>
        </p:nvSpPr>
        <p:spPr>
          <a:xfrm>
            <a:off x="677334" y="2133600"/>
            <a:ext cx="8305301" cy="3777622"/>
          </a:xfrm>
        </p:spPr>
        <p:txBody>
          <a:bodyPr/>
          <a:lstStyle/>
          <a:p>
            <a:r>
              <a:rPr lang="en-CA" sz="2200" dirty="0"/>
              <a:t>Lastly, there may be a </a:t>
            </a:r>
            <a:r>
              <a:rPr lang="en-CA" sz="2200" b="1" dirty="0"/>
              <a:t>case study question</a:t>
            </a:r>
            <a:r>
              <a:rPr lang="en-CA" sz="2200" dirty="0"/>
              <a:t> that briefly describes a client or patient’s history, strengths and weaknesses, needs, interests, etc. Your job is to quickly assess the person and come up with a plan of action. What would a goal be for this person, some programs that would fit their needs and abilities, and how would you assess the effectiveness of your plan? </a:t>
            </a:r>
          </a:p>
          <a:p>
            <a:endParaRPr lang="en-CA" dirty="0"/>
          </a:p>
        </p:txBody>
      </p:sp>
    </p:spTree>
    <p:extLst>
      <p:ext uri="{BB962C8B-B14F-4D97-AF65-F5344CB8AC3E}">
        <p14:creationId xmlns:p14="http://schemas.microsoft.com/office/powerpoint/2010/main" val="3093634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141" y="282388"/>
            <a:ext cx="10778471" cy="739588"/>
          </a:xfrm>
        </p:spPr>
        <p:txBody>
          <a:bodyPr/>
          <a:lstStyle/>
          <a:p>
            <a:r>
              <a:rPr lang="en-US" dirty="0"/>
              <a:t>Case Study example</a:t>
            </a:r>
            <a:endParaRPr lang="en-CA" dirty="0"/>
          </a:p>
        </p:txBody>
      </p:sp>
      <p:sp>
        <p:nvSpPr>
          <p:cNvPr id="3" name="Content Placeholder 2"/>
          <p:cNvSpPr>
            <a:spLocks noGrp="1"/>
          </p:cNvSpPr>
          <p:nvPr>
            <p:ph idx="1"/>
          </p:nvPr>
        </p:nvSpPr>
        <p:spPr>
          <a:xfrm>
            <a:off x="322729" y="1124262"/>
            <a:ext cx="9681883" cy="5606322"/>
          </a:xfrm>
        </p:spPr>
        <p:txBody>
          <a:bodyPr>
            <a:normAutofit lnSpcReduction="10000"/>
          </a:bodyPr>
          <a:lstStyle/>
          <a:p>
            <a:pPr marL="0" indent="0">
              <a:buNone/>
            </a:pPr>
            <a:r>
              <a:rPr lang="en-CA" sz="2200" b="1" dirty="0"/>
              <a:t>Dorothy</a:t>
            </a:r>
            <a:r>
              <a:rPr lang="en-CA" sz="2200" dirty="0"/>
              <a:t> is a 58-year-old female who was referred to the TR department following a back injury. Dorothy’s back injury occurred two weeks ago as she was lifting her 2- year-old grandson. Other diagnoses are diabetes and obesity. She complains of moderate discomfort in her back when sitting, standing and walking. Also, she describes mild to moderate pain in her feet while standing and walking. Dorothy was assessed by her family physician following her back injury. The diagnosis was “back strain”, with no significant neurological or disc involvement. She </a:t>
            </a:r>
            <a:r>
              <a:rPr lang="en-CA" sz="2200"/>
              <a:t>is insulin-dependent </a:t>
            </a:r>
            <a:r>
              <a:rPr lang="en-CA" sz="2200" dirty="0"/>
              <a:t>and is currently taking Tylenol 1 for pain relief. Dorothy is a divorced mother of one daughter, who is a student and often asks Dorothy to provide child-care for her two-year-old son. Dorothy worked part-time as a store clerk until her diabetes caused her to leave her job 5 years ago; she is now on long-term disability benefits. She lives alone in a main floor apartment and does not own a vehicle. Her daughter and a friend provide transportation for shopping and appointments. Dorothy’s leisure interests are sedentary ones. She expressed frustration with being unable to visit friends, attend her weekly social group, and do needlework. Increasing her sitting and walking tolerance was identified as a priority for her quality of life.</a:t>
            </a:r>
          </a:p>
          <a:p>
            <a:endParaRPr lang="en-CA" dirty="0"/>
          </a:p>
        </p:txBody>
      </p:sp>
    </p:spTree>
    <p:extLst>
      <p:ext uri="{BB962C8B-B14F-4D97-AF65-F5344CB8AC3E}">
        <p14:creationId xmlns:p14="http://schemas.microsoft.com/office/powerpoint/2010/main" val="1978674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035" y="624110"/>
            <a:ext cx="10751578" cy="874906"/>
          </a:xfrm>
        </p:spPr>
        <p:txBody>
          <a:bodyPr/>
          <a:lstStyle/>
          <a:p>
            <a:r>
              <a:rPr lang="en-US" dirty="0"/>
              <a:t>Interviews Continued</a:t>
            </a:r>
            <a:endParaRPr lang="en-CA" dirty="0"/>
          </a:p>
        </p:txBody>
      </p:sp>
      <p:sp>
        <p:nvSpPr>
          <p:cNvPr id="3" name="Content Placeholder 2"/>
          <p:cNvSpPr>
            <a:spLocks noGrp="1"/>
          </p:cNvSpPr>
          <p:nvPr>
            <p:ph idx="1"/>
          </p:nvPr>
        </p:nvSpPr>
        <p:spPr>
          <a:xfrm>
            <a:off x="578224" y="1499017"/>
            <a:ext cx="9238130" cy="5171606"/>
          </a:xfrm>
        </p:spPr>
        <p:txBody>
          <a:bodyPr>
            <a:normAutofit/>
          </a:bodyPr>
          <a:lstStyle/>
          <a:p>
            <a:r>
              <a:rPr lang="en-CA" sz="2200" dirty="0"/>
              <a:t>At the end of the interview always have a few questions that you can ask the interviewer. Research the facility and setting, look at their mission and vision, know how many recreation therapists work at the agency and see if any there are any gaps in your understanding. Some sample questions would be:</a:t>
            </a:r>
          </a:p>
          <a:p>
            <a:pPr lvl="1"/>
            <a:r>
              <a:rPr lang="en-CA" sz="2200" dirty="0"/>
              <a:t>What therapeutic recreation model do you use here? Why?</a:t>
            </a:r>
          </a:p>
          <a:p>
            <a:pPr lvl="1"/>
            <a:r>
              <a:rPr lang="en-CA" sz="2200" dirty="0"/>
              <a:t>What would the work schedule be?</a:t>
            </a:r>
          </a:p>
          <a:p>
            <a:pPr lvl="1"/>
            <a:r>
              <a:rPr lang="en-US" sz="2200" dirty="0"/>
              <a:t>What philosophy or approach to care is implemented? </a:t>
            </a:r>
            <a:endParaRPr lang="en-CA" sz="2200" dirty="0"/>
          </a:p>
          <a:p>
            <a:r>
              <a:rPr lang="en-CA" sz="2200" dirty="0"/>
              <a:t>To assist you with knowledge-based questions please review the </a:t>
            </a:r>
            <a:r>
              <a:rPr lang="en-CA" sz="2200" dirty="0">
                <a:hlinkClick r:id="rId2"/>
              </a:rPr>
              <a:t>2021 NCTRC Job Analysis – Knowledge Areas</a:t>
            </a:r>
            <a:r>
              <a:rPr lang="en-CA" sz="2200" dirty="0"/>
              <a:t>. Questions could be asked about anything related to the knowledge areas, so go through them all and see if you could answer a question related to each item. </a:t>
            </a:r>
          </a:p>
          <a:p>
            <a:endParaRPr lang="en-CA" dirty="0"/>
          </a:p>
        </p:txBody>
      </p:sp>
    </p:spTree>
    <p:extLst>
      <p:ext uri="{BB962C8B-B14F-4D97-AF65-F5344CB8AC3E}">
        <p14:creationId xmlns:p14="http://schemas.microsoft.com/office/powerpoint/2010/main" val="786417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247" y="309316"/>
            <a:ext cx="10805366" cy="769975"/>
          </a:xfrm>
        </p:spPr>
        <p:txBody>
          <a:bodyPr/>
          <a:lstStyle/>
          <a:p>
            <a:r>
              <a:rPr lang="en-US" dirty="0"/>
              <a:t>Conflict Management</a:t>
            </a:r>
            <a:endParaRPr lang="en-CA" dirty="0"/>
          </a:p>
        </p:txBody>
      </p:sp>
      <p:sp>
        <p:nvSpPr>
          <p:cNvPr id="3" name="Content Placeholder 2"/>
          <p:cNvSpPr>
            <a:spLocks noGrp="1"/>
          </p:cNvSpPr>
          <p:nvPr>
            <p:ph idx="1"/>
          </p:nvPr>
        </p:nvSpPr>
        <p:spPr>
          <a:xfrm>
            <a:off x="564777" y="1079291"/>
            <a:ext cx="9574305" cy="5561352"/>
          </a:xfrm>
        </p:spPr>
        <p:txBody>
          <a:bodyPr>
            <a:noAutofit/>
          </a:bodyPr>
          <a:lstStyle/>
          <a:p>
            <a:pPr marL="0" indent="0">
              <a:buNone/>
            </a:pPr>
            <a:r>
              <a:rPr lang="en-US" sz="2200" dirty="0"/>
              <a:t>*** Often conflict is a result of mis-communication***</a:t>
            </a:r>
            <a:endParaRPr lang="en-CA" sz="2200" dirty="0"/>
          </a:p>
          <a:p>
            <a:pPr marL="0" indent="0">
              <a:buNone/>
            </a:pPr>
            <a:r>
              <a:rPr lang="en-US" sz="2200" b="1" dirty="0"/>
              <a:t>How to try and prevent workplace conflict</a:t>
            </a:r>
            <a:r>
              <a:rPr lang="en-US" sz="2200" dirty="0"/>
              <a:t>:</a:t>
            </a:r>
            <a:endParaRPr lang="en-CA" sz="2200" dirty="0"/>
          </a:p>
          <a:p>
            <a:pPr lvl="0"/>
            <a:r>
              <a:rPr lang="en-US" sz="2200" dirty="0"/>
              <a:t>Communicate, communicate, communicate! Open communication is so important.</a:t>
            </a:r>
            <a:endParaRPr lang="en-CA" sz="2200" dirty="0"/>
          </a:p>
          <a:p>
            <a:pPr lvl="0"/>
            <a:r>
              <a:rPr lang="en-US" sz="2200" dirty="0"/>
              <a:t>If unsure about something, then be open to discuss the topic.</a:t>
            </a:r>
            <a:endParaRPr lang="en-CA" sz="2200" dirty="0"/>
          </a:p>
          <a:p>
            <a:pPr lvl="0"/>
            <a:r>
              <a:rPr lang="en-US" sz="2200" dirty="0"/>
              <a:t>If there is something bothering you, don’t wait for someone else to bring it up or for it to develop into unnecessary conflict – you bring it up. Be direct and communicate. </a:t>
            </a:r>
            <a:endParaRPr lang="en-CA" sz="2200" dirty="0"/>
          </a:p>
          <a:p>
            <a:pPr lvl="0"/>
            <a:r>
              <a:rPr lang="en-US" sz="2200" dirty="0"/>
              <a:t>Remember that as important as it is to talk, it’s also important to listen.</a:t>
            </a:r>
            <a:endParaRPr lang="en-CA" sz="2200" dirty="0"/>
          </a:p>
          <a:p>
            <a:pPr lvl="0"/>
            <a:r>
              <a:rPr lang="en-US" sz="2200" dirty="0"/>
              <a:t>Be professional and respectful to others.</a:t>
            </a:r>
            <a:endParaRPr lang="en-CA" sz="2200" dirty="0"/>
          </a:p>
          <a:p>
            <a:r>
              <a:rPr lang="en-US" sz="2200" dirty="0"/>
              <a:t>Remember that it is natural for different people to have differences of opinion – respect and acknowledgement of those is important. This doesn’t have to result in conflict. In fact, it can result in collaboration! </a:t>
            </a:r>
            <a:endParaRPr lang="en-CA" sz="2200" dirty="0"/>
          </a:p>
        </p:txBody>
      </p:sp>
    </p:spTree>
    <p:extLst>
      <p:ext uri="{BB962C8B-B14F-4D97-AF65-F5344CB8AC3E}">
        <p14:creationId xmlns:p14="http://schemas.microsoft.com/office/powerpoint/2010/main" val="3288133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rc_mi" descr="Image result for is it a 9 or a 6 perspective comic">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21510" y="140677"/>
            <a:ext cx="7343335" cy="6576646"/>
          </a:xfrm>
          <a:prstGeom prst="rect">
            <a:avLst/>
          </a:prstGeom>
          <a:noFill/>
          <a:ln>
            <a:noFill/>
          </a:ln>
        </p:spPr>
      </p:pic>
    </p:spTree>
    <p:extLst>
      <p:ext uri="{BB962C8B-B14F-4D97-AF65-F5344CB8AC3E}">
        <p14:creationId xmlns:p14="http://schemas.microsoft.com/office/powerpoint/2010/main" val="3444541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Conflict Management (continued)</a:t>
            </a:r>
            <a:endParaRPr lang="en-CA" dirty="0"/>
          </a:p>
        </p:txBody>
      </p:sp>
      <p:sp>
        <p:nvSpPr>
          <p:cNvPr id="3" name="Content Placeholder 2"/>
          <p:cNvSpPr>
            <a:spLocks noGrp="1"/>
          </p:cNvSpPr>
          <p:nvPr>
            <p:ph idx="1"/>
          </p:nvPr>
        </p:nvSpPr>
        <p:spPr>
          <a:xfrm>
            <a:off x="677334" y="2133600"/>
            <a:ext cx="9085231" cy="3901440"/>
          </a:xfrm>
        </p:spPr>
        <p:txBody>
          <a:bodyPr/>
          <a:lstStyle/>
          <a:p>
            <a:pPr marL="0" indent="0">
              <a:buNone/>
            </a:pPr>
            <a:r>
              <a:rPr lang="en-US" sz="2200" b="1" dirty="0"/>
              <a:t>If conflict arises anyway:</a:t>
            </a:r>
            <a:endParaRPr lang="en-CA" sz="2200" b="1" dirty="0"/>
          </a:p>
          <a:p>
            <a:pPr lvl="0"/>
            <a:r>
              <a:rPr lang="en-US" sz="2200" dirty="0"/>
              <a:t>Communicate</a:t>
            </a:r>
            <a:endParaRPr lang="en-CA" sz="2200" dirty="0"/>
          </a:p>
          <a:p>
            <a:pPr lvl="0"/>
            <a:r>
              <a:rPr lang="en-US" sz="2200" dirty="0"/>
              <a:t>Be open and listen to what others may be trying to say to you</a:t>
            </a:r>
            <a:endParaRPr lang="en-CA" sz="2200" dirty="0"/>
          </a:p>
          <a:p>
            <a:pPr lvl="0"/>
            <a:r>
              <a:rPr lang="en-US" sz="2200" dirty="0"/>
              <a:t>Talk directly to the person who you are having some sort of conflict with, and make sure to hear what they may have to say as well</a:t>
            </a:r>
            <a:endParaRPr lang="en-CA" sz="2200" dirty="0"/>
          </a:p>
          <a:p>
            <a:pPr lvl="0"/>
            <a:r>
              <a:rPr lang="en-US" sz="2200" dirty="0"/>
              <a:t>Forgive and move on after the conflict has been addressed – holding on will only make the conflict persist</a:t>
            </a:r>
            <a:endParaRPr lang="en-CA" sz="2200" dirty="0"/>
          </a:p>
          <a:p>
            <a:endParaRPr lang="en-CA" dirty="0"/>
          </a:p>
        </p:txBody>
      </p:sp>
    </p:spTree>
    <p:extLst>
      <p:ext uri="{BB962C8B-B14F-4D97-AF65-F5344CB8AC3E}">
        <p14:creationId xmlns:p14="http://schemas.microsoft.com/office/powerpoint/2010/main" val="630100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24110"/>
            <a:ext cx="10590212" cy="1007742"/>
          </a:xfrm>
        </p:spPr>
        <p:txBody>
          <a:bodyPr/>
          <a:lstStyle/>
          <a:p>
            <a:r>
              <a:rPr lang="en-US" dirty="0"/>
              <a:t>Conflict Resolution Scenarios</a:t>
            </a:r>
            <a:endParaRPr lang="en-CA" dirty="0"/>
          </a:p>
        </p:txBody>
      </p:sp>
      <p:sp>
        <p:nvSpPr>
          <p:cNvPr id="3" name="Content Placeholder 2"/>
          <p:cNvSpPr>
            <a:spLocks noGrp="1"/>
          </p:cNvSpPr>
          <p:nvPr>
            <p:ph idx="1"/>
          </p:nvPr>
        </p:nvSpPr>
        <p:spPr>
          <a:xfrm>
            <a:off x="457200" y="1631852"/>
            <a:ext cx="8955741" cy="4997547"/>
          </a:xfrm>
        </p:spPr>
        <p:txBody>
          <a:bodyPr>
            <a:normAutofit lnSpcReduction="10000"/>
          </a:bodyPr>
          <a:lstStyle/>
          <a:p>
            <a:pPr marL="457200" indent="-457200">
              <a:buFont typeface="+mj-lt"/>
              <a:buAutoNum type="arabicPeriod"/>
            </a:pPr>
            <a:r>
              <a:rPr lang="en-US" sz="2400" dirty="0"/>
              <a:t>While discussing your service project with your supervisor, they inform you about a couple options they think you should do, however you disagree and already have an idea that you would like to do for your service project. How do you address this potential conflict?</a:t>
            </a:r>
            <a:endParaRPr lang="en-CA" sz="2400" dirty="0"/>
          </a:p>
          <a:p>
            <a:pPr marL="457200" indent="-457200">
              <a:buFont typeface="+mj-lt"/>
              <a:buAutoNum type="arabicPeriod"/>
            </a:pPr>
            <a:r>
              <a:rPr lang="en-US" sz="2400" dirty="0"/>
              <a:t>Your internship supervisor has completed your mid-term evaluation. Upon review of it you notice that they didn’t mark you what you had expected. How do you prevent this from being a surprise? How do you address this situation after the fact?</a:t>
            </a:r>
          </a:p>
          <a:p>
            <a:pPr marL="457200" indent="-457200">
              <a:buFont typeface="+mj-lt"/>
              <a:buAutoNum type="arabicPeriod"/>
            </a:pPr>
            <a:r>
              <a:rPr lang="en-US" sz="2400" dirty="0"/>
              <a:t>You are feeling frustrated that you are in week 3 of your internship and you haven’t even seen an assessment yet, even though there have been numerous admissions to the unit. How should you address this situation?</a:t>
            </a:r>
          </a:p>
          <a:p>
            <a:pPr marL="457200" indent="-457200">
              <a:buFont typeface="+mj-lt"/>
              <a:buAutoNum type="arabicPeriod"/>
            </a:pPr>
            <a:endParaRPr lang="en-CA" sz="2400" dirty="0"/>
          </a:p>
          <a:p>
            <a:endParaRPr lang="en-CA" dirty="0"/>
          </a:p>
        </p:txBody>
      </p:sp>
    </p:spTree>
    <p:extLst>
      <p:ext uri="{BB962C8B-B14F-4D97-AF65-F5344CB8AC3E}">
        <p14:creationId xmlns:p14="http://schemas.microsoft.com/office/powerpoint/2010/main" val="1207681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endParaRPr lang="en-CA" dirty="0"/>
          </a:p>
        </p:txBody>
      </p:sp>
      <p:sp>
        <p:nvSpPr>
          <p:cNvPr id="3" name="Content Placeholder 2"/>
          <p:cNvSpPr>
            <a:spLocks noGrp="1"/>
          </p:cNvSpPr>
          <p:nvPr>
            <p:ph idx="1"/>
          </p:nvPr>
        </p:nvSpPr>
        <p:spPr>
          <a:xfrm>
            <a:off x="542442" y="1549831"/>
            <a:ext cx="10962170" cy="4928461"/>
          </a:xfrm>
        </p:spPr>
        <p:txBody>
          <a:bodyPr>
            <a:normAutofit/>
          </a:bodyPr>
          <a:lstStyle/>
          <a:p>
            <a:r>
              <a:rPr lang="en-US" sz="2400" dirty="0"/>
              <a:t>Documents required</a:t>
            </a:r>
          </a:p>
          <a:p>
            <a:r>
              <a:rPr lang="en-US" sz="2400" dirty="0"/>
              <a:t>List of potential supervisors</a:t>
            </a:r>
          </a:p>
          <a:p>
            <a:r>
              <a:rPr lang="en-US" sz="2400" dirty="0"/>
              <a:t>Application Process and considerations</a:t>
            </a:r>
          </a:p>
          <a:p>
            <a:r>
              <a:rPr lang="en-US" sz="2400" dirty="0"/>
              <a:t>Internship Preparation and extra information</a:t>
            </a:r>
          </a:p>
          <a:p>
            <a:pPr lvl="1"/>
            <a:r>
              <a:rPr lang="en-US" sz="2200" dirty="0"/>
              <a:t>Interviews</a:t>
            </a:r>
          </a:p>
          <a:p>
            <a:pPr lvl="1"/>
            <a:r>
              <a:rPr lang="en-US" sz="2200" dirty="0"/>
              <a:t>Conflict Management</a:t>
            </a:r>
          </a:p>
          <a:p>
            <a:pPr lvl="1"/>
            <a:r>
              <a:rPr lang="en-US" sz="2200" dirty="0"/>
              <a:t>Sick Time/Time away</a:t>
            </a:r>
          </a:p>
          <a:p>
            <a:pPr lvl="1"/>
            <a:r>
              <a:rPr lang="en-US" sz="2200" dirty="0"/>
              <a:t>Navigating potential challenges during placement</a:t>
            </a:r>
          </a:p>
          <a:p>
            <a:pPr lvl="1"/>
            <a:r>
              <a:rPr lang="en-US" sz="2200" dirty="0"/>
              <a:t>Accommodations</a:t>
            </a:r>
          </a:p>
          <a:p>
            <a:pPr lvl="1"/>
            <a:r>
              <a:rPr lang="en-US" sz="2200" dirty="0"/>
              <a:t>Code of ethics and standards of practice</a:t>
            </a:r>
          </a:p>
        </p:txBody>
      </p:sp>
    </p:spTree>
    <p:extLst>
      <p:ext uri="{BB962C8B-B14F-4D97-AF65-F5344CB8AC3E}">
        <p14:creationId xmlns:p14="http://schemas.microsoft.com/office/powerpoint/2010/main" val="36766053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Sick Time/Time Away</a:t>
            </a:r>
            <a:endParaRPr lang="en-CA" dirty="0"/>
          </a:p>
        </p:txBody>
      </p:sp>
      <p:sp>
        <p:nvSpPr>
          <p:cNvPr id="3" name="Content Placeholder 2"/>
          <p:cNvSpPr>
            <a:spLocks noGrp="1"/>
          </p:cNvSpPr>
          <p:nvPr>
            <p:ph idx="1"/>
          </p:nvPr>
        </p:nvSpPr>
        <p:spPr>
          <a:xfrm>
            <a:off x="677335" y="1744394"/>
            <a:ext cx="8596667" cy="4726744"/>
          </a:xfrm>
        </p:spPr>
        <p:txBody>
          <a:bodyPr>
            <a:normAutofit/>
          </a:bodyPr>
          <a:lstStyle/>
          <a:p>
            <a:r>
              <a:rPr lang="en-CA" sz="2000" dirty="0"/>
              <a:t>If you have a serious illness or personal emergency causing the absence or the inability to work, </a:t>
            </a:r>
            <a:r>
              <a:rPr lang="en-CA" sz="2000" b="1" dirty="0"/>
              <a:t>you will need to make up these missed hours</a:t>
            </a:r>
            <a:r>
              <a:rPr lang="en-CA" sz="2000" dirty="0"/>
              <a:t>. </a:t>
            </a:r>
          </a:p>
          <a:p>
            <a:r>
              <a:rPr lang="en-CA" sz="2000" dirty="0"/>
              <a:t>The timeframe in which the internship needs to be completed is tight (there is not a lot of flexibility within the term for extending the internship). Do NOT attend your placement if you are ill, please follow your agencies policy regarding this and communicate with your site supervisor.  If you are ill and unable to attend your placement for more than a couple of days, you need to contact your academic supervisor to discuss your situation. </a:t>
            </a:r>
          </a:p>
          <a:p>
            <a:r>
              <a:rPr lang="en-US" sz="2000" dirty="0"/>
              <a:t>Vacations, weddings, etc. are </a:t>
            </a:r>
            <a:r>
              <a:rPr lang="en-US" sz="2000" b="1" dirty="0"/>
              <a:t>NOT</a:t>
            </a:r>
            <a:r>
              <a:rPr lang="en-US" sz="2000" dirty="0"/>
              <a:t> to be planned during the internship. </a:t>
            </a:r>
            <a:endParaRPr lang="en-CA" sz="2000" dirty="0"/>
          </a:p>
          <a:p>
            <a:endParaRPr lang="en-CA" dirty="0"/>
          </a:p>
        </p:txBody>
      </p:sp>
    </p:spTree>
    <p:extLst>
      <p:ext uri="{BB962C8B-B14F-4D97-AF65-F5344CB8AC3E}">
        <p14:creationId xmlns:p14="http://schemas.microsoft.com/office/powerpoint/2010/main" val="25424210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E3B4C-BFAA-EBDD-C149-043D8E163F78}"/>
              </a:ext>
            </a:extLst>
          </p:cNvPr>
          <p:cNvSpPr>
            <a:spLocks noGrp="1"/>
          </p:cNvSpPr>
          <p:nvPr>
            <p:ph type="title"/>
          </p:nvPr>
        </p:nvSpPr>
        <p:spPr/>
        <p:txBody>
          <a:bodyPr/>
          <a:lstStyle/>
          <a:p>
            <a:r>
              <a:rPr lang="en-US" dirty="0"/>
              <a:t>What to do if you are struggling during your internship?</a:t>
            </a:r>
            <a:endParaRPr lang="en-CA" dirty="0"/>
          </a:p>
        </p:txBody>
      </p:sp>
      <p:sp>
        <p:nvSpPr>
          <p:cNvPr id="3" name="Content Placeholder 2">
            <a:extLst>
              <a:ext uri="{FF2B5EF4-FFF2-40B4-BE49-F238E27FC236}">
                <a16:creationId xmlns:a16="http://schemas.microsoft.com/office/drawing/2014/main" id="{A0614765-97EB-2B2C-73C6-EC5241D1C4BB}"/>
              </a:ext>
            </a:extLst>
          </p:cNvPr>
          <p:cNvSpPr>
            <a:spLocks noGrp="1"/>
          </p:cNvSpPr>
          <p:nvPr>
            <p:ph idx="1"/>
          </p:nvPr>
        </p:nvSpPr>
        <p:spPr>
          <a:xfrm>
            <a:off x="677334" y="2133599"/>
            <a:ext cx="8453219" cy="4603377"/>
          </a:xfrm>
        </p:spPr>
        <p:txBody>
          <a:bodyPr>
            <a:normAutofit/>
          </a:bodyPr>
          <a:lstStyle/>
          <a:p>
            <a:r>
              <a:rPr lang="en-US" dirty="0"/>
              <a:t>Don’t sit back and wait for it to pass! </a:t>
            </a:r>
          </a:p>
          <a:p>
            <a:r>
              <a:rPr lang="en-US" dirty="0"/>
              <a:t>Take initiative to overcome the struggles you may be experiencing</a:t>
            </a:r>
          </a:p>
          <a:p>
            <a:pPr lvl="1"/>
            <a:r>
              <a:rPr lang="en-US" dirty="0"/>
              <a:t>For example, if you are feeling challenged with assessments, you may need to spend time outside of your internship hours reviewing your notes on assessments or practicing your assessment skills with family and friends.</a:t>
            </a:r>
          </a:p>
          <a:p>
            <a:r>
              <a:rPr lang="en-US" dirty="0"/>
              <a:t>Talk to you site supervisor (supervisors cannot read your mind)</a:t>
            </a:r>
          </a:p>
          <a:p>
            <a:pPr lvl="1"/>
            <a:r>
              <a:rPr lang="en-US" dirty="0"/>
              <a:t>For example, if you are struggling with your assessment skills and feel that more observations would be helpful, talk to your supervisor about that.</a:t>
            </a:r>
          </a:p>
          <a:p>
            <a:r>
              <a:rPr lang="en-US" dirty="0"/>
              <a:t>Talk to your academic supervisor/instructor</a:t>
            </a:r>
          </a:p>
          <a:p>
            <a:pPr lvl="1"/>
            <a:r>
              <a:rPr lang="en-US" dirty="0"/>
              <a:t>For example, if you continue to struggle with your assessment skills, maybe your instructor can provide tips or suggestions. </a:t>
            </a:r>
          </a:p>
          <a:p>
            <a:pPr marL="0" indent="0">
              <a:buNone/>
            </a:pPr>
            <a:r>
              <a:rPr lang="en-US" dirty="0"/>
              <a:t>***If you wait to communicate your needs, it’s harder to support you. As such, take the initiative to communicate with your supports sooner than later. </a:t>
            </a:r>
          </a:p>
          <a:p>
            <a:endParaRPr lang="en-CA" dirty="0"/>
          </a:p>
        </p:txBody>
      </p:sp>
    </p:spTree>
    <p:extLst>
      <p:ext uri="{BB962C8B-B14F-4D97-AF65-F5344CB8AC3E}">
        <p14:creationId xmlns:p14="http://schemas.microsoft.com/office/powerpoint/2010/main" val="31724253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A7C71-5D7E-D5E4-85DF-BA3D155FF5C5}"/>
              </a:ext>
            </a:extLst>
          </p:cNvPr>
          <p:cNvSpPr>
            <a:spLocks noGrp="1"/>
          </p:cNvSpPr>
          <p:nvPr>
            <p:ph type="title"/>
          </p:nvPr>
        </p:nvSpPr>
        <p:spPr/>
        <p:txBody>
          <a:bodyPr/>
          <a:lstStyle/>
          <a:p>
            <a:r>
              <a:rPr lang="en-US" dirty="0"/>
              <a:t>Accommodations?</a:t>
            </a:r>
            <a:endParaRPr lang="en-CA" dirty="0"/>
          </a:p>
        </p:txBody>
      </p:sp>
      <p:sp>
        <p:nvSpPr>
          <p:cNvPr id="3" name="Content Placeholder 2">
            <a:extLst>
              <a:ext uri="{FF2B5EF4-FFF2-40B4-BE49-F238E27FC236}">
                <a16:creationId xmlns:a16="http://schemas.microsoft.com/office/drawing/2014/main" id="{AE0E8A0E-0C9C-5DFB-488D-F52CAD8777ED}"/>
              </a:ext>
            </a:extLst>
          </p:cNvPr>
          <p:cNvSpPr>
            <a:spLocks noGrp="1"/>
          </p:cNvSpPr>
          <p:nvPr>
            <p:ph idx="1"/>
          </p:nvPr>
        </p:nvSpPr>
        <p:spPr/>
        <p:txBody>
          <a:bodyPr>
            <a:normAutofit/>
          </a:bodyPr>
          <a:lstStyle/>
          <a:p>
            <a:r>
              <a:rPr lang="en-US" dirty="0"/>
              <a:t>Talk to the Accommodated Learning Centre regarding </a:t>
            </a:r>
            <a:r>
              <a:rPr lang="en-US" i="1" dirty="0"/>
              <a:t>potential</a:t>
            </a:r>
            <a:r>
              <a:rPr lang="en-US" dirty="0"/>
              <a:t> placement specific accommodations. </a:t>
            </a:r>
            <a:r>
              <a:rPr lang="en-CA" dirty="0">
                <a:hlinkClick r:id="rId2"/>
              </a:rPr>
              <a:t>Placement Specific Accommodations | University of Lethbridge (ulethbridge.ca)</a:t>
            </a:r>
            <a:endParaRPr lang="en-US" dirty="0"/>
          </a:p>
          <a:p>
            <a:r>
              <a:rPr lang="en-US" dirty="0"/>
              <a:t>Keep in mind, each health organization may have certain processes in place regarding potential accommodations and what they can or can’t accommodate. You may find it beneficial to discuss this with your placement site. </a:t>
            </a:r>
          </a:p>
          <a:p>
            <a:r>
              <a:rPr lang="en-US" dirty="0"/>
              <a:t>You may also find it helpful to discuss any anticipated challenges with the internship coordinator who may be able to provide some general guidance. This is NOT required of you.</a:t>
            </a:r>
          </a:p>
          <a:p>
            <a:r>
              <a:rPr lang="en-US" dirty="0"/>
              <a:t>Accommodations can be complex; the more pro-active students are the better. This includes communicating and discussing this well in advance!</a:t>
            </a:r>
            <a:endParaRPr lang="en-CA" dirty="0"/>
          </a:p>
        </p:txBody>
      </p:sp>
    </p:spTree>
    <p:extLst>
      <p:ext uri="{BB962C8B-B14F-4D97-AF65-F5344CB8AC3E}">
        <p14:creationId xmlns:p14="http://schemas.microsoft.com/office/powerpoint/2010/main" val="1548035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420914"/>
            <a:ext cx="8911687" cy="1306286"/>
          </a:xfrm>
        </p:spPr>
        <p:txBody>
          <a:bodyPr/>
          <a:lstStyle/>
          <a:p>
            <a:r>
              <a:rPr lang="en-US" dirty="0"/>
              <a:t>Code of Ethics – ATRA (2021)</a:t>
            </a:r>
            <a:endParaRPr lang="en-CA" dirty="0"/>
          </a:p>
        </p:txBody>
      </p:sp>
      <p:sp>
        <p:nvSpPr>
          <p:cNvPr id="3" name="Content Placeholder 2"/>
          <p:cNvSpPr>
            <a:spLocks noGrp="1"/>
          </p:cNvSpPr>
          <p:nvPr>
            <p:ph idx="1"/>
          </p:nvPr>
        </p:nvSpPr>
        <p:spPr>
          <a:xfrm>
            <a:off x="295836" y="1138844"/>
            <a:ext cx="9700571" cy="5719156"/>
          </a:xfrm>
        </p:spPr>
        <p:txBody>
          <a:bodyPr>
            <a:normAutofit/>
          </a:bodyPr>
          <a:lstStyle/>
          <a:p>
            <a:r>
              <a:rPr lang="en-CA" sz="2100" dirty="0"/>
              <a:t>The Recreation Therapist commits to four core values:</a:t>
            </a:r>
          </a:p>
          <a:p>
            <a:pPr lvl="1"/>
            <a:r>
              <a:rPr lang="en-CA" sz="1900" dirty="0"/>
              <a:t>Respect: Recreation therapists shall demonstrate respect by exhibiting due regard for the feelings, wishes, rights, and traditions of others in each of their interactions with clients, colleagues, support systems, and all others in a professional manner. </a:t>
            </a:r>
          </a:p>
          <a:p>
            <a:pPr lvl="1"/>
            <a:r>
              <a:rPr lang="en-CA" sz="1900" dirty="0"/>
              <a:t>Integrity: Recreation therapists shall demonstrate integrity by having strong moral principles and engaging in honest, equitable, and fair interactions. </a:t>
            </a:r>
          </a:p>
          <a:p>
            <a:pPr lvl="1"/>
            <a:r>
              <a:rPr lang="en-CA" sz="1900" dirty="0"/>
              <a:t>Competence: Recreation therapists shall achieve high standards of competence.</a:t>
            </a:r>
          </a:p>
          <a:p>
            <a:pPr lvl="1"/>
            <a:r>
              <a:rPr lang="en-CA" sz="1900" dirty="0"/>
              <a:t>Non-Maleficence: The duty to do no harm and protect others from harm. Recreation therapists shall demonstrate avoiding the causation of harm.</a:t>
            </a:r>
          </a:p>
          <a:p>
            <a:pPr lvl="1"/>
            <a:endParaRPr lang="en-CA" sz="1900" dirty="0"/>
          </a:p>
          <a:p>
            <a:pPr marL="457200" lvl="1" indent="0">
              <a:buNone/>
            </a:pPr>
            <a:r>
              <a:rPr lang="en-CA" sz="1900" dirty="0"/>
              <a:t>For further details on how to carry out and apply these core values, please refer to the ATRA code of ethics webpage: </a:t>
            </a:r>
            <a:r>
              <a:rPr lang="en-CA" sz="1900" dirty="0">
                <a:hlinkClick r:id="rId3"/>
              </a:rPr>
              <a:t>Alberta Therapeutic Recreation Association Code of Ethics</a:t>
            </a:r>
            <a:endParaRPr lang="en-CA" sz="1900" dirty="0"/>
          </a:p>
          <a:p>
            <a:pPr marL="457200" lvl="1" indent="0">
              <a:buNone/>
            </a:pPr>
            <a:r>
              <a:rPr lang="en-CA" sz="1900" dirty="0"/>
              <a:t>Canadian Therapeutic Recreation Association (CTRA) </a:t>
            </a:r>
            <a:r>
              <a:rPr lang="en-CA" sz="1900" dirty="0">
                <a:hlinkClick r:id="rId4"/>
              </a:rPr>
              <a:t>Code of Ethics</a:t>
            </a:r>
            <a:endParaRPr lang="en-CA" dirty="0"/>
          </a:p>
        </p:txBody>
      </p:sp>
    </p:spTree>
    <p:extLst>
      <p:ext uri="{BB962C8B-B14F-4D97-AF65-F5344CB8AC3E}">
        <p14:creationId xmlns:p14="http://schemas.microsoft.com/office/powerpoint/2010/main" val="5734430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909" y="497541"/>
            <a:ext cx="10667704" cy="1264024"/>
          </a:xfrm>
        </p:spPr>
        <p:txBody>
          <a:bodyPr/>
          <a:lstStyle/>
          <a:p>
            <a:r>
              <a:rPr lang="en-US" dirty="0"/>
              <a:t>Standards of Practice – CTRA (2023)</a:t>
            </a:r>
            <a:endParaRPr lang="en-CA" dirty="0"/>
          </a:p>
        </p:txBody>
      </p:sp>
      <p:sp>
        <p:nvSpPr>
          <p:cNvPr id="3" name="Content Placeholder 2"/>
          <p:cNvSpPr>
            <a:spLocks noGrp="1"/>
          </p:cNvSpPr>
          <p:nvPr>
            <p:ph idx="1"/>
          </p:nvPr>
        </p:nvSpPr>
        <p:spPr>
          <a:xfrm>
            <a:off x="836907" y="1761565"/>
            <a:ext cx="8276095" cy="4988369"/>
          </a:xfrm>
        </p:spPr>
        <p:txBody>
          <a:bodyPr>
            <a:normAutofit/>
          </a:bodyPr>
          <a:lstStyle/>
          <a:p>
            <a:r>
              <a:rPr lang="en-US" sz="2100" dirty="0"/>
              <a:t>Comprehensive Program Planning (CPP)</a:t>
            </a:r>
          </a:p>
          <a:p>
            <a:r>
              <a:rPr lang="en-US" sz="2100" dirty="0"/>
              <a:t>Recreation Therapy Clinical Process (APIE-D)</a:t>
            </a:r>
          </a:p>
          <a:p>
            <a:r>
              <a:rPr lang="en-US" sz="2100" dirty="0"/>
              <a:t>Commitment to Clients and Their Well-Being</a:t>
            </a:r>
          </a:p>
          <a:p>
            <a:r>
              <a:rPr lang="en-US" sz="2100" dirty="0"/>
              <a:t>Non-Maleficence and Ethical Practice</a:t>
            </a:r>
          </a:p>
          <a:p>
            <a:r>
              <a:rPr lang="en-US" sz="2100" dirty="0"/>
              <a:t>Safety and Risk Management</a:t>
            </a:r>
          </a:p>
          <a:p>
            <a:r>
              <a:rPr lang="en-US" sz="2100" dirty="0"/>
              <a:t>Professional Responsibility and Accountability</a:t>
            </a:r>
          </a:p>
          <a:p>
            <a:r>
              <a:rPr lang="en-US" sz="2100" dirty="0"/>
              <a:t>Interprofessional Collaboration</a:t>
            </a:r>
          </a:p>
          <a:p>
            <a:r>
              <a:rPr lang="en-US" sz="2100" dirty="0"/>
              <a:t>Professional Growth and Development</a:t>
            </a:r>
          </a:p>
          <a:p>
            <a:pPr marL="0" indent="0">
              <a:buNone/>
            </a:pPr>
            <a:endParaRPr lang="en-CA" dirty="0"/>
          </a:p>
          <a:p>
            <a:pPr marL="0" indent="0">
              <a:buNone/>
            </a:pPr>
            <a:r>
              <a:rPr lang="en-CA" dirty="0"/>
              <a:t>Please follow this link for further details pertaining to these standards of practice: </a:t>
            </a:r>
            <a:r>
              <a:rPr lang="en-CA" dirty="0">
                <a:hlinkClick r:id="rId3"/>
              </a:rPr>
              <a:t>Standards of Practice for Recreation Therapists &amp; Recreation Therapy Assistants (canadian-tr.org)</a:t>
            </a:r>
            <a:endParaRPr lang="en-CA" dirty="0"/>
          </a:p>
        </p:txBody>
      </p:sp>
    </p:spTree>
    <p:extLst>
      <p:ext uri="{BB962C8B-B14F-4D97-AF65-F5344CB8AC3E}">
        <p14:creationId xmlns:p14="http://schemas.microsoft.com/office/powerpoint/2010/main" val="21814256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F1930-FAB1-0A4D-9933-047A6300EC62}"/>
              </a:ext>
            </a:extLst>
          </p:cNvPr>
          <p:cNvSpPr>
            <a:spLocks noGrp="1"/>
          </p:cNvSpPr>
          <p:nvPr>
            <p:ph type="title"/>
          </p:nvPr>
        </p:nvSpPr>
        <p:spPr/>
        <p:txBody>
          <a:bodyPr/>
          <a:lstStyle/>
          <a:p>
            <a:r>
              <a:rPr lang="en-US" dirty="0"/>
              <a:t>Some Final notes</a:t>
            </a:r>
          </a:p>
        </p:txBody>
      </p:sp>
      <p:sp>
        <p:nvSpPr>
          <p:cNvPr id="3" name="Content Placeholder 2">
            <a:extLst>
              <a:ext uri="{FF2B5EF4-FFF2-40B4-BE49-F238E27FC236}">
                <a16:creationId xmlns:a16="http://schemas.microsoft.com/office/drawing/2014/main" id="{423506A8-711E-8E4D-95BF-E8C31C5EF5EF}"/>
              </a:ext>
            </a:extLst>
          </p:cNvPr>
          <p:cNvSpPr>
            <a:spLocks noGrp="1"/>
          </p:cNvSpPr>
          <p:nvPr>
            <p:ph idx="1"/>
          </p:nvPr>
        </p:nvSpPr>
        <p:spPr>
          <a:xfrm>
            <a:off x="677334" y="1549831"/>
            <a:ext cx="8792130" cy="5067945"/>
          </a:xfrm>
        </p:spPr>
        <p:txBody>
          <a:bodyPr>
            <a:normAutofit/>
          </a:bodyPr>
          <a:lstStyle/>
          <a:p>
            <a:r>
              <a:rPr lang="en-US" dirty="0"/>
              <a:t>All the information is on our website. If you are unsure about something, please refer to the website first. For some of you, you may need to re-watch the recordings of these meeting again and review the provided PowerPoints. The various documents are also provided on the website. </a:t>
            </a:r>
            <a:endParaRPr lang="en-US" b="1" dirty="0"/>
          </a:p>
          <a:p>
            <a:r>
              <a:rPr lang="en-US" b="1" dirty="0"/>
              <a:t>The internship process is STUDENT driven</a:t>
            </a:r>
            <a:r>
              <a:rPr lang="en-US" dirty="0"/>
              <a:t>. You need to take the reigns of your internship and ensure you are keeping up to date with requirements, applications, etc. Ultimately you are responsible to ensure you meet all UofL and Agency requirements – if you need support or have questions – please reach out.</a:t>
            </a:r>
            <a:endParaRPr lang="en-US" strike="sngStrike" dirty="0"/>
          </a:p>
          <a:p>
            <a:r>
              <a:rPr lang="en-US" dirty="0"/>
              <a:t>If you have questions that you cannot find the answer to on the website, please contact us:</a:t>
            </a:r>
          </a:p>
          <a:p>
            <a:pPr lvl="1"/>
            <a:r>
              <a:rPr lang="en-US" dirty="0"/>
              <a:t>For questions related to documentation and applications </a:t>
            </a:r>
            <a:r>
              <a:rPr lang="en-US" u="sng" dirty="0"/>
              <a:t>contact Marina</a:t>
            </a:r>
          </a:p>
          <a:p>
            <a:pPr lvl="1"/>
            <a:r>
              <a:rPr lang="en-US" dirty="0"/>
              <a:t>For general questions/information about the internship or for general guidance </a:t>
            </a:r>
            <a:r>
              <a:rPr lang="en-US" u="sng" dirty="0"/>
              <a:t>contact Aimee</a:t>
            </a:r>
          </a:p>
          <a:p>
            <a:r>
              <a:rPr lang="en-CA" dirty="0"/>
              <a:t>Timely communication with us (Aimee and Marina) is vital to this process. If we reach out to you for information, you need to respond to us.</a:t>
            </a:r>
          </a:p>
          <a:p>
            <a:pPr lvl="1"/>
            <a:endParaRPr lang="en-US" dirty="0"/>
          </a:p>
        </p:txBody>
      </p:sp>
    </p:spTree>
    <p:extLst>
      <p:ext uri="{BB962C8B-B14F-4D97-AF65-F5344CB8AC3E}">
        <p14:creationId xmlns:p14="http://schemas.microsoft.com/office/powerpoint/2010/main" val="29470979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13"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14" name="Isosceles Triangle 13">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15"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16"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17"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18" name="Isosceles Triangle 17">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19" name="Isosceles Triangle 18">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محتا - به روزترین وبسایت خبری، آموزشی و تحلیلی با موضوع تراجنسی ها،ترنسکشوال ها"/>
          <p:cNvPicPr>
            <a:picLocks noGrp="1" noChangeAspect="1"/>
          </p:cNvPicPr>
          <p:nvPr>
            <p:ph idx="1"/>
          </p:nvPr>
        </p:nvPicPr>
        <p:blipFill>
          <a:blip r:embed="rId2">
            <a:extLst>
              <a:ext uri="{28A0092B-C50C-407E-A947-70E740481C1C}">
                <a14:useLocalDpi xmlns:a14="http://schemas.microsoft.com/office/drawing/2010/main" val="0"/>
              </a:ext>
            </a:extLst>
          </a:blip>
          <a:srcRect t="3345" b="3345"/>
          <a:stretch>
            <a:fillRect/>
          </a:stretch>
        </p:blipFill>
        <p:spPr>
          <a:xfrm>
            <a:off x="1216957" y="717847"/>
            <a:ext cx="9718868" cy="5395863"/>
          </a:xfrm>
          <a:prstGeom prst="rect">
            <a:avLst/>
          </a:prstGeom>
        </p:spPr>
      </p:pic>
    </p:spTree>
    <p:extLst>
      <p:ext uri="{BB962C8B-B14F-4D97-AF65-F5344CB8AC3E}">
        <p14:creationId xmlns:p14="http://schemas.microsoft.com/office/powerpoint/2010/main" val="3707681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2659" y="557939"/>
            <a:ext cx="10401953" cy="881562"/>
          </a:xfrm>
        </p:spPr>
        <p:txBody>
          <a:bodyPr/>
          <a:lstStyle/>
          <a:p>
            <a:r>
              <a:rPr lang="en-US" dirty="0"/>
              <a:t>Documents Required:</a:t>
            </a:r>
            <a:endParaRPr lang="en-CA" dirty="0"/>
          </a:p>
        </p:txBody>
      </p:sp>
      <p:sp>
        <p:nvSpPr>
          <p:cNvPr id="3" name="Content Placeholder 2"/>
          <p:cNvSpPr>
            <a:spLocks noGrp="1"/>
          </p:cNvSpPr>
          <p:nvPr>
            <p:ph idx="1"/>
          </p:nvPr>
        </p:nvSpPr>
        <p:spPr>
          <a:xfrm>
            <a:off x="1102659" y="1425888"/>
            <a:ext cx="8496417" cy="5137873"/>
          </a:xfrm>
        </p:spPr>
        <p:txBody>
          <a:bodyPr>
            <a:normAutofit fontScale="85000" lnSpcReduction="10000"/>
          </a:bodyPr>
          <a:lstStyle/>
          <a:p>
            <a:pPr lvl="0"/>
            <a:r>
              <a:rPr lang="en-CA" sz="2400" dirty="0"/>
              <a:t>Faculty of Health Sciences Consent Form</a:t>
            </a:r>
          </a:p>
          <a:p>
            <a:pPr lvl="0"/>
            <a:r>
              <a:rPr lang="en-CA" sz="2400" dirty="0"/>
              <a:t>HSPnet Consent (for sites that require this for application purposes)</a:t>
            </a:r>
          </a:p>
          <a:p>
            <a:pPr lvl="0"/>
            <a:r>
              <a:rPr lang="en-CA" sz="2400" dirty="0"/>
              <a:t>Immunization Records</a:t>
            </a:r>
          </a:p>
          <a:p>
            <a:pPr lvl="0"/>
            <a:r>
              <a:rPr lang="en-CA" sz="2400" dirty="0"/>
              <a:t>Immunization History Form</a:t>
            </a:r>
          </a:p>
          <a:p>
            <a:pPr lvl="0"/>
            <a:r>
              <a:rPr lang="en-CA" sz="2400" dirty="0"/>
              <a:t>Original Police Information Check (including vulnerable sector search) </a:t>
            </a:r>
          </a:p>
          <a:p>
            <a:pPr lvl="0"/>
            <a:r>
              <a:rPr lang="en-CA" sz="2400" dirty="0"/>
              <a:t>Moodle Module “The Practicum Student Orientation” </a:t>
            </a:r>
          </a:p>
          <a:p>
            <a:pPr lvl="0"/>
            <a:r>
              <a:rPr lang="en-CA" sz="2400" dirty="0"/>
              <a:t>DocuSign Forms – the following forms are due 1 week prior to placement start:</a:t>
            </a:r>
          </a:p>
          <a:p>
            <a:pPr lvl="1"/>
            <a:r>
              <a:rPr lang="en-CA" sz="2200" dirty="0"/>
              <a:t>UofL Informed Consent Risk and Indemnity Agreement</a:t>
            </a:r>
          </a:p>
          <a:p>
            <a:pPr lvl="1"/>
            <a:r>
              <a:rPr lang="en-CA" sz="2200" dirty="0"/>
              <a:t>UofL Hazard Assessment</a:t>
            </a:r>
          </a:p>
          <a:p>
            <a:pPr lvl="0"/>
            <a:r>
              <a:rPr lang="en-CA" sz="2400" dirty="0"/>
              <a:t>Any additional forms or documentation as required </a:t>
            </a:r>
          </a:p>
          <a:p>
            <a:pPr lvl="0"/>
            <a:r>
              <a:rPr lang="en-CA" sz="2400" dirty="0"/>
              <a:t>Forms linked on TREC Practicum Site: </a:t>
            </a:r>
            <a:r>
              <a:rPr lang="en-CA" sz="1900" dirty="0">
                <a:hlinkClick r:id="rId3"/>
              </a:rPr>
              <a:t>https://www.uleth.ca/healthsciences/practicum-therapeutic-recreation</a:t>
            </a:r>
            <a:r>
              <a:rPr lang="en-CA" sz="1900" dirty="0"/>
              <a:t> </a:t>
            </a:r>
          </a:p>
          <a:p>
            <a:endParaRPr lang="en-CA" dirty="0"/>
          </a:p>
        </p:txBody>
      </p:sp>
    </p:spTree>
    <p:extLst>
      <p:ext uri="{BB962C8B-B14F-4D97-AF65-F5344CB8AC3E}">
        <p14:creationId xmlns:p14="http://schemas.microsoft.com/office/powerpoint/2010/main" val="380179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List of Potential supervisors</a:t>
            </a:r>
            <a:endParaRPr lang="en-CA" dirty="0"/>
          </a:p>
        </p:txBody>
      </p:sp>
      <p:sp>
        <p:nvSpPr>
          <p:cNvPr id="3" name="Content Placeholder 2"/>
          <p:cNvSpPr>
            <a:spLocks noGrp="1"/>
          </p:cNvSpPr>
          <p:nvPr>
            <p:ph idx="1"/>
          </p:nvPr>
        </p:nvSpPr>
        <p:spPr>
          <a:xfrm>
            <a:off x="578225" y="1905000"/>
            <a:ext cx="8695778" cy="4201332"/>
          </a:xfrm>
        </p:spPr>
        <p:txBody>
          <a:bodyPr>
            <a:normAutofit fontScale="92500" lnSpcReduction="20000"/>
          </a:bodyPr>
          <a:lstStyle/>
          <a:p>
            <a:pPr lvl="0"/>
            <a:r>
              <a:rPr lang="en-US" sz="2000" dirty="0"/>
              <a:t>For students completing their internship in the </a:t>
            </a:r>
            <a:r>
              <a:rPr lang="en-US" sz="2000" b="1" dirty="0"/>
              <a:t>Fall 2024 semester </a:t>
            </a:r>
            <a:r>
              <a:rPr lang="en-US" sz="2000" dirty="0"/>
              <a:t>(Sept.-Dec. 2024), we will provide a list of potential supervisors around </a:t>
            </a:r>
            <a:r>
              <a:rPr lang="en-US" sz="2000" b="1" dirty="0"/>
              <a:t>mid-April </a:t>
            </a:r>
            <a:r>
              <a:rPr lang="en-US" sz="2000" dirty="0"/>
              <a:t>(tentatively planned to be available to you on April 18</a:t>
            </a:r>
            <a:r>
              <a:rPr lang="en-US" sz="2000" baseline="30000" dirty="0"/>
              <a:t>th</a:t>
            </a:r>
            <a:r>
              <a:rPr lang="en-US" sz="2000" dirty="0"/>
              <a:t>)</a:t>
            </a:r>
          </a:p>
          <a:p>
            <a:pPr lvl="0"/>
            <a:r>
              <a:rPr lang="en-US" sz="2000" dirty="0"/>
              <a:t>For students completing their internship in the </a:t>
            </a:r>
            <a:r>
              <a:rPr lang="en-US" sz="2000" b="1" dirty="0"/>
              <a:t>Winter 2025 term </a:t>
            </a:r>
            <a:r>
              <a:rPr lang="en-US" sz="2000" dirty="0"/>
              <a:t>(Jan.-April 2025), we will provide a list of potential supervisors around </a:t>
            </a:r>
            <a:r>
              <a:rPr lang="en-US" sz="2000" b="1" dirty="0"/>
              <a:t>mid- August</a:t>
            </a:r>
            <a:r>
              <a:rPr lang="en-US" sz="2000" dirty="0"/>
              <a:t>.</a:t>
            </a:r>
          </a:p>
          <a:p>
            <a:r>
              <a:rPr lang="en-US" sz="2000" dirty="0"/>
              <a:t>List of potential supervisors is NOT an exhaustive list. This list is based on supervisors who have expressed interest to us. Most will be based in Alberta with the potential of some in other provinces. You need to do your own research to find the placement you are looking for.</a:t>
            </a:r>
          </a:p>
          <a:p>
            <a:pPr lvl="0"/>
            <a:r>
              <a:rPr lang="en-US" sz="2000" dirty="0"/>
              <a:t>Make sure you read the document in full to follow the proper application instructions (including information such as who to make your cover letter out to, etc.). If the proper instructions are not followed, this can impact your application, and in some cases, result in your application not being submitted/considered. </a:t>
            </a:r>
          </a:p>
          <a:p>
            <a:endParaRPr lang="en-CA" dirty="0"/>
          </a:p>
        </p:txBody>
      </p:sp>
    </p:spTree>
    <p:extLst>
      <p:ext uri="{BB962C8B-B14F-4D97-AF65-F5344CB8AC3E}">
        <p14:creationId xmlns:p14="http://schemas.microsoft.com/office/powerpoint/2010/main" val="3475538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Process</a:t>
            </a:r>
            <a:br>
              <a:rPr lang="en-US" dirty="0"/>
            </a:br>
            <a:r>
              <a:rPr lang="en-US" sz="2400" b="1" dirty="0"/>
              <a:t>***with AHS</a:t>
            </a:r>
            <a:endParaRPr lang="en-CA" sz="2400" b="1" dirty="0"/>
          </a:p>
        </p:txBody>
      </p:sp>
      <p:sp>
        <p:nvSpPr>
          <p:cNvPr id="3" name="Content Placeholder 2"/>
          <p:cNvSpPr>
            <a:spLocks noGrp="1"/>
          </p:cNvSpPr>
          <p:nvPr>
            <p:ph idx="1"/>
          </p:nvPr>
        </p:nvSpPr>
        <p:spPr>
          <a:xfrm>
            <a:off x="677334" y="1905000"/>
            <a:ext cx="8775948" cy="4480302"/>
          </a:xfrm>
        </p:spPr>
        <p:txBody>
          <a:bodyPr>
            <a:normAutofit/>
          </a:bodyPr>
          <a:lstStyle/>
          <a:p>
            <a:pPr lvl="0"/>
            <a:r>
              <a:rPr lang="en-US" sz="2000" dirty="0"/>
              <a:t>A maximum of 3 applications per student can be submitted for the first round of applications. </a:t>
            </a:r>
          </a:p>
          <a:p>
            <a:pPr lvl="1"/>
            <a:r>
              <a:rPr lang="en-US" sz="1800" dirty="0"/>
              <a:t>The application deadline for the first round of applications is: </a:t>
            </a:r>
          </a:p>
          <a:p>
            <a:pPr lvl="2"/>
            <a:r>
              <a:rPr lang="en-US" sz="1600" b="1" dirty="0"/>
              <a:t>12pm (noon) MST Friday, April 26</a:t>
            </a:r>
            <a:r>
              <a:rPr lang="en-US" sz="1600" b="1" baseline="30000" dirty="0"/>
              <a:t>th</a:t>
            </a:r>
            <a:r>
              <a:rPr lang="en-US" sz="1600" b="1" dirty="0"/>
              <a:t> for Fall 2024</a:t>
            </a:r>
            <a:r>
              <a:rPr lang="en-US" sz="1600" dirty="0"/>
              <a:t> internships (Sept.-December 2024).</a:t>
            </a:r>
          </a:p>
          <a:p>
            <a:pPr lvl="2"/>
            <a:r>
              <a:rPr lang="en-US" sz="1600" b="1" dirty="0"/>
              <a:t>12pm (noon) MST Friday, August 30</a:t>
            </a:r>
            <a:r>
              <a:rPr lang="en-US" sz="1600" b="1" baseline="30000" dirty="0"/>
              <a:t>th</a:t>
            </a:r>
            <a:r>
              <a:rPr lang="en-US" sz="1600" b="1" dirty="0"/>
              <a:t> for Winter 2025 </a:t>
            </a:r>
            <a:r>
              <a:rPr lang="en-US" sz="1600" dirty="0"/>
              <a:t>internships (Jan.-April 2025). </a:t>
            </a:r>
          </a:p>
          <a:p>
            <a:pPr lvl="1"/>
            <a:r>
              <a:rPr lang="en-US" sz="2000" dirty="0"/>
              <a:t>If none are successful, then there will be a second application round </a:t>
            </a:r>
            <a:r>
              <a:rPr lang="en-US" sz="2000" u="sng" dirty="0"/>
              <a:t>approximately</a:t>
            </a:r>
            <a:r>
              <a:rPr lang="en-US" sz="2000" dirty="0"/>
              <a:t>:</a:t>
            </a:r>
          </a:p>
          <a:p>
            <a:pPr lvl="2"/>
            <a:r>
              <a:rPr lang="en-US" sz="1600" dirty="0"/>
              <a:t>mid to late June 2024 for Fall 2024 internships </a:t>
            </a:r>
          </a:p>
          <a:p>
            <a:pPr lvl="2"/>
            <a:r>
              <a:rPr lang="en-US" sz="1600" dirty="0"/>
              <a:t>mid October 2024 for Spring/Winter 2025 internships.</a:t>
            </a:r>
            <a:endParaRPr lang="en-CA" sz="1600" dirty="0"/>
          </a:p>
          <a:p>
            <a:pPr marL="0" indent="0">
              <a:buNone/>
            </a:pPr>
            <a:endParaRPr lang="en-CA" dirty="0"/>
          </a:p>
        </p:txBody>
      </p:sp>
    </p:spTree>
    <p:extLst>
      <p:ext uri="{BB962C8B-B14F-4D97-AF65-F5344CB8AC3E}">
        <p14:creationId xmlns:p14="http://schemas.microsoft.com/office/powerpoint/2010/main" val="3784085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Process</a:t>
            </a:r>
            <a:br>
              <a:rPr lang="en-US" dirty="0"/>
            </a:br>
            <a:r>
              <a:rPr lang="en-US" sz="2400" b="1" dirty="0"/>
              <a:t>***with AHS</a:t>
            </a:r>
            <a:endParaRPr lang="en-CA" sz="2400" b="1" dirty="0"/>
          </a:p>
        </p:txBody>
      </p:sp>
      <p:sp>
        <p:nvSpPr>
          <p:cNvPr id="3" name="Content Placeholder 2"/>
          <p:cNvSpPr>
            <a:spLocks noGrp="1"/>
          </p:cNvSpPr>
          <p:nvPr>
            <p:ph idx="1"/>
          </p:nvPr>
        </p:nvSpPr>
        <p:spPr>
          <a:xfrm>
            <a:off x="677334" y="1905000"/>
            <a:ext cx="8596668" cy="4603376"/>
          </a:xfrm>
        </p:spPr>
        <p:txBody>
          <a:bodyPr>
            <a:normAutofit/>
          </a:bodyPr>
          <a:lstStyle/>
          <a:p>
            <a:pPr lvl="0"/>
            <a:r>
              <a:rPr lang="en-US" sz="2000" dirty="0"/>
              <a:t>Resumes and Cover letters for AHS sites need to be submitted to Marina </a:t>
            </a:r>
            <a:r>
              <a:rPr lang="en-US" sz="2000" dirty="0" err="1"/>
              <a:t>Christman</a:t>
            </a:r>
            <a:r>
              <a:rPr lang="en-US" sz="2000" dirty="0"/>
              <a:t> (</a:t>
            </a:r>
            <a:r>
              <a:rPr lang="en-US" sz="2000" dirty="0">
                <a:hlinkClick r:id="rId2"/>
              </a:rPr>
              <a:t>marina.christman@uleth.ca</a:t>
            </a:r>
            <a:r>
              <a:rPr lang="en-US" sz="2000" dirty="0"/>
              <a:t>) by:</a:t>
            </a:r>
          </a:p>
          <a:p>
            <a:pPr lvl="1"/>
            <a:r>
              <a:rPr lang="en-US" sz="1800" b="1" dirty="0"/>
              <a:t>12pm (noon) MST Friday, April 26</a:t>
            </a:r>
            <a:r>
              <a:rPr lang="en-US" sz="1800" b="1" baseline="30000" dirty="0"/>
              <a:t>th</a:t>
            </a:r>
            <a:r>
              <a:rPr lang="en-US" sz="1800" b="1" dirty="0"/>
              <a:t> 2024</a:t>
            </a:r>
            <a:r>
              <a:rPr lang="en-US" sz="1800" dirty="0"/>
              <a:t> for the first round of Fall 2024 internships with AHS</a:t>
            </a:r>
          </a:p>
          <a:p>
            <a:pPr lvl="1"/>
            <a:r>
              <a:rPr lang="en-US" sz="1800" b="1" dirty="0"/>
              <a:t>12pm (noon) MST Friday, August 30</a:t>
            </a:r>
            <a:r>
              <a:rPr lang="en-US" sz="1800" b="1" baseline="30000" dirty="0"/>
              <a:t>th</a:t>
            </a:r>
            <a:r>
              <a:rPr lang="en-US" sz="1800" b="1" dirty="0"/>
              <a:t> 2024 </a:t>
            </a:r>
            <a:r>
              <a:rPr lang="en-US" sz="1800" dirty="0"/>
              <a:t>for the first round of Spring/Winter 2025 internships with AHS</a:t>
            </a:r>
          </a:p>
          <a:p>
            <a:pPr lvl="0"/>
            <a:r>
              <a:rPr lang="en-US" sz="2000" dirty="0"/>
              <a:t>AHS Applications must be in PDF format. 1 PDF file per application (cover letter and resume combined) for each site.  Be clear in which PDF application belongs to which site.</a:t>
            </a:r>
            <a:endParaRPr lang="en-CA" sz="2000" dirty="0"/>
          </a:p>
          <a:p>
            <a:pPr lvl="0"/>
            <a:r>
              <a:rPr lang="en-US" sz="2000" dirty="0"/>
              <a:t>All applications emailed to Marina by the deadline will be submitted to the designated internship sites by Marina through HSPnet. Marina has the only access to this website. </a:t>
            </a:r>
            <a:endParaRPr lang="en-CA" sz="2000" dirty="0"/>
          </a:p>
          <a:p>
            <a:pPr lvl="0"/>
            <a:r>
              <a:rPr lang="en-US" sz="2000" dirty="0"/>
              <a:t>Do </a:t>
            </a:r>
            <a:r>
              <a:rPr lang="en-US" sz="2000" b="1" u="sng" dirty="0"/>
              <a:t>not</a:t>
            </a:r>
            <a:r>
              <a:rPr lang="en-US" sz="2000" dirty="0"/>
              <a:t> contact AHS internship supervisors unless they contact you.</a:t>
            </a:r>
            <a:endParaRPr lang="en-CA" sz="2000" dirty="0"/>
          </a:p>
          <a:p>
            <a:endParaRPr lang="en-CA" dirty="0"/>
          </a:p>
        </p:txBody>
      </p:sp>
    </p:spTree>
    <p:extLst>
      <p:ext uri="{BB962C8B-B14F-4D97-AF65-F5344CB8AC3E}">
        <p14:creationId xmlns:p14="http://schemas.microsoft.com/office/powerpoint/2010/main" val="3576217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C8513-516B-EB4E-99D8-7ACC57B9913E}"/>
              </a:ext>
            </a:extLst>
          </p:cNvPr>
          <p:cNvSpPr>
            <a:spLocks noGrp="1"/>
          </p:cNvSpPr>
          <p:nvPr>
            <p:ph type="title"/>
          </p:nvPr>
        </p:nvSpPr>
        <p:spPr/>
        <p:txBody>
          <a:bodyPr/>
          <a:lstStyle/>
          <a:p>
            <a:r>
              <a:rPr lang="en-US" dirty="0"/>
              <a:t>Application Process</a:t>
            </a:r>
            <a:br>
              <a:rPr lang="en-US" dirty="0"/>
            </a:br>
            <a:r>
              <a:rPr lang="en-US" sz="2400" b="1" dirty="0"/>
              <a:t>*** with AHS</a:t>
            </a:r>
          </a:p>
        </p:txBody>
      </p:sp>
      <p:sp>
        <p:nvSpPr>
          <p:cNvPr id="3" name="Content Placeholder 2">
            <a:extLst>
              <a:ext uri="{FF2B5EF4-FFF2-40B4-BE49-F238E27FC236}">
                <a16:creationId xmlns:a16="http://schemas.microsoft.com/office/drawing/2014/main" id="{6D63E1E7-D8D8-9243-BF22-61EA4B7D1814}"/>
              </a:ext>
            </a:extLst>
          </p:cNvPr>
          <p:cNvSpPr>
            <a:spLocks noGrp="1"/>
          </p:cNvSpPr>
          <p:nvPr>
            <p:ph idx="1"/>
          </p:nvPr>
        </p:nvSpPr>
        <p:spPr/>
        <p:txBody>
          <a:bodyPr>
            <a:normAutofit/>
          </a:bodyPr>
          <a:lstStyle/>
          <a:p>
            <a:pPr lvl="0"/>
            <a:r>
              <a:rPr lang="en-US" dirty="0"/>
              <a:t>Generally, you will be informed about 2-4 weeks after the application deadline if you are going to be considered for an interview/internship at any of the AHS sites you applied to. If you are considered for an interview, these will likely take place around 4-8 weeks after your application. </a:t>
            </a:r>
          </a:p>
          <a:p>
            <a:pPr lvl="1"/>
            <a:r>
              <a:rPr lang="en-US" dirty="0"/>
              <a:t>For example: If you applied by the April 26</a:t>
            </a:r>
            <a:r>
              <a:rPr lang="en-US" baseline="30000" dirty="0"/>
              <a:t>th</a:t>
            </a:r>
            <a:r>
              <a:rPr lang="en-US" dirty="0"/>
              <a:t> deadline, you will likely be informed by about mid to late May if you are going to be considered for an interview and then the interview will likely take place around late May to late June.</a:t>
            </a:r>
          </a:p>
          <a:p>
            <a:pPr lvl="0"/>
            <a:r>
              <a:rPr lang="en-US" dirty="0"/>
              <a:t>If none of the internship sites you applied for accept you, then you will go through another round of internship applications. This is a common process for students, so don’t worry that you didn’t make the first round.</a:t>
            </a:r>
          </a:p>
          <a:p>
            <a:pPr lvl="0"/>
            <a:r>
              <a:rPr lang="en-US" dirty="0"/>
              <a:t>Please keep Marina informed if you secure an interview</a:t>
            </a:r>
          </a:p>
        </p:txBody>
      </p:sp>
    </p:spTree>
    <p:extLst>
      <p:ext uri="{BB962C8B-B14F-4D97-AF65-F5344CB8AC3E}">
        <p14:creationId xmlns:p14="http://schemas.microsoft.com/office/powerpoint/2010/main" val="4201608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FC2C8-3161-5C43-BD8A-FB77EC757215}"/>
              </a:ext>
            </a:extLst>
          </p:cNvPr>
          <p:cNvSpPr>
            <a:spLocks noGrp="1"/>
          </p:cNvSpPr>
          <p:nvPr>
            <p:ph type="title"/>
          </p:nvPr>
        </p:nvSpPr>
        <p:spPr/>
        <p:txBody>
          <a:bodyPr>
            <a:normAutofit/>
          </a:bodyPr>
          <a:lstStyle/>
          <a:p>
            <a:r>
              <a:rPr lang="en-US" dirty="0"/>
              <a:t>Application Process </a:t>
            </a:r>
            <a:br>
              <a:rPr lang="en-US" dirty="0"/>
            </a:br>
            <a:r>
              <a:rPr lang="en-US" sz="2700" b="1" dirty="0"/>
              <a:t>***with </a:t>
            </a:r>
            <a:r>
              <a:rPr lang="en-US" sz="2700" b="1" u="sng" dirty="0"/>
              <a:t>non</a:t>
            </a:r>
            <a:r>
              <a:rPr lang="en-US" sz="2700" b="1" dirty="0"/>
              <a:t>-AHS sites</a:t>
            </a:r>
          </a:p>
        </p:txBody>
      </p:sp>
      <p:sp>
        <p:nvSpPr>
          <p:cNvPr id="3" name="Content Placeholder 2">
            <a:extLst>
              <a:ext uri="{FF2B5EF4-FFF2-40B4-BE49-F238E27FC236}">
                <a16:creationId xmlns:a16="http://schemas.microsoft.com/office/drawing/2014/main" id="{B31C1E79-2EAD-1448-A87F-252540D3ECE7}"/>
              </a:ext>
            </a:extLst>
          </p:cNvPr>
          <p:cNvSpPr>
            <a:spLocks noGrp="1"/>
          </p:cNvSpPr>
          <p:nvPr>
            <p:ph idx="1"/>
          </p:nvPr>
        </p:nvSpPr>
        <p:spPr/>
        <p:txBody>
          <a:bodyPr>
            <a:normAutofit fontScale="92500" lnSpcReduction="10000"/>
          </a:bodyPr>
          <a:lstStyle/>
          <a:p>
            <a:r>
              <a:rPr lang="en-US" dirty="0"/>
              <a:t>Larger organizations similar to AHS, such as Covenant Health, VCH, NSHA, etc., tend to have processes in place similar to AHS. This can mean that you might need to have Marina submit your application on your behalf. For the sites included in our list of sites, details are provided there. If you are looking at another organization not included in out list, check the agency’s website for details.</a:t>
            </a:r>
          </a:p>
          <a:p>
            <a:r>
              <a:rPr lang="en-US" dirty="0"/>
              <a:t>Many private organizations allow students to submit their applications directly to the organization. Their deadlines may be more flexible as well. Check their website for details.</a:t>
            </a:r>
          </a:p>
          <a:p>
            <a:r>
              <a:rPr lang="en-US" dirty="0"/>
              <a:t>If you find an organization that you can directly apply to (i.e., we do not have to submit your application for you), please inform us that you have applied to the organization or are planning to. We need to ensure there is an affiliation agreement in place between the U of L and the site. </a:t>
            </a:r>
            <a:r>
              <a:rPr lang="en-US" b="1" dirty="0"/>
              <a:t>This is not something that can be done last minute. </a:t>
            </a:r>
            <a:r>
              <a:rPr lang="en-US" dirty="0"/>
              <a:t>Also, this is important so we can ensure you are receiving the proper communication relevant to your placement. </a:t>
            </a:r>
          </a:p>
          <a:p>
            <a:pPr marL="0" indent="0">
              <a:buNone/>
            </a:pPr>
            <a:endParaRPr lang="en-US" dirty="0"/>
          </a:p>
          <a:p>
            <a:endParaRPr lang="en-US" dirty="0"/>
          </a:p>
        </p:txBody>
      </p:sp>
    </p:spTree>
    <p:extLst>
      <p:ext uri="{BB962C8B-B14F-4D97-AF65-F5344CB8AC3E}">
        <p14:creationId xmlns:p14="http://schemas.microsoft.com/office/powerpoint/2010/main" val="3555279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Process </a:t>
            </a:r>
            <a:br>
              <a:rPr lang="en-US" dirty="0"/>
            </a:br>
            <a:r>
              <a:rPr lang="en-US" sz="2400" dirty="0"/>
              <a:t>(additional information)</a:t>
            </a:r>
            <a:endParaRPr lang="en-CA" sz="2400" dirty="0"/>
          </a:p>
        </p:txBody>
      </p:sp>
      <p:sp>
        <p:nvSpPr>
          <p:cNvPr id="3" name="Content Placeholder 2"/>
          <p:cNvSpPr>
            <a:spLocks noGrp="1"/>
          </p:cNvSpPr>
          <p:nvPr>
            <p:ph idx="1"/>
          </p:nvPr>
        </p:nvSpPr>
        <p:spPr>
          <a:xfrm>
            <a:off x="677334" y="2133600"/>
            <a:ext cx="8708713" cy="4100290"/>
          </a:xfrm>
        </p:spPr>
        <p:txBody>
          <a:bodyPr>
            <a:normAutofit/>
          </a:bodyPr>
          <a:lstStyle/>
          <a:p>
            <a:pPr lvl="0"/>
            <a:r>
              <a:rPr lang="en-US" sz="2000" dirty="0"/>
              <a:t>Although AHS allows a maximum of 3 applications, this doesn’t mean that you cannot apply to other organizations. TIP: Only apply to those that you are truly interested in doing your internship with.</a:t>
            </a:r>
            <a:endParaRPr lang="en-CA" sz="2000" dirty="0"/>
          </a:p>
          <a:p>
            <a:r>
              <a:rPr lang="en-CA" sz="2000" dirty="0"/>
              <a:t>Once an agency offers you an internship, you need to be timely in giving them a response regarding your acceptance of the placement. You need to be decisive and timely. One week is usually appropriate.</a:t>
            </a:r>
          </a:p>
        </p:txBody>
      </p:sp>
    </p:spTree>
    <p:extLst>
      <p:ext uri="{BB962C8B-B14F-4D97-AF65-F5344CB8AC3E}">
        <p14:creationId xmlns:p14="http://schemas.microsoft.com/office/powerpoint/2010/main" val="1170220238"/>
      </p:ext>
    </p:extLst>
  </p:cSld>
  <p:clrMapOvr>
    <a:masterClrMapping/>
  </p:clrMapOvr>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15151</TotalTime>
  <Words>2981</Words>
  <Application>Microsoft Office PowerPoint</Application>
  <PresentationFormat>Widescreen</PresentationFormat>
  <Paragraphs>154</Paragraphs>
  <Slides>26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Trebuchet MS</vt:lpstr>
      <vt:lpstr>Wingdings 3</vt:lpstr>
      <vt:lpstr>Facet</vt:lpstr>
      <vt:lpstr>Therapeutic Recreation Internship</vt:lpstr>
      <vt:lpstr>Agenda</vt:lpstr>
      <vt:lpstr>Documents Required:</vt:lpstr>
      <vt:lpstr>List of Potential supervisors</vt:lpstr>
      <vt:lpstr>Application Process ***with AHS</vt:lpstr>
      <vt:lpstr>Application Process ***with AHS</vt:lpstr>
      <vt:lpstr>Application Process *** with AHS</vt:lpstr>
      <vt:lpstr>Application Process  ***with non-AHS sites</vt:lpstr>
      <vt:lpstr>Application Process  (additional information)</vt:lpstr>
      <vt:lpstr>Internship Preparation  </vt:lpstr>
      <vt:lpstr>Interviews – How to prepare</vt:lpstr>
      <vt:lpstr>Interviews (continued)</vt:lpstr>
      <vt:lpstr>Interviews Continued</vt:lpstr>
      <vt:lpstr>Case Study example</vt:lpstr>
      <vt:lpstr>Interviews Continued</vt:lpstr>
      <vt:lpstr>Conflict Management</vt:lpstr>
      <vt:lpstr>PowerPoint Presentation</vt:lpstr>
      <vt:lpstr>Conflict Management (continued)</vt:lpstr>
      <vt:lpstr>Conflict Resolution Scenarios</vt:lpstr>
      <vt:lpstr>Sick Time/Time Away</vt:lpstr>
      <vt:lpstr>What to do if you are struggling during your internship?</vt:lpstr>
      <vt:lpstr>Accommodations?</vt:lpstr>
      <vt:lpstr>Code of Ethics – ATRA (2021)</vt:lpstr>
      <vt:lpstr>Standards of Practice – CTRA (2023)</vt:lpstr>
      <vt:lpstr>Some Final notes</vt:lpstr>
      <vt:lpstr>PowerPoint Presentation</vt:lpstr>
    </vt:vector>
  </TitlesOfParts>
  <Company>University of Lethbridge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Therapeutic Recreation Internship/Practicum</dc:title>
  <dc:creator>Douziech, Aimee</dc:creator>
  <cp:lastModifiedBy>Douziech, Aimee</cp:lastModifiedBy>
  <cp:revision>79</cp:revision>
  <dcterms:created xsi:type="dcterms:W3CDTF">2019-03-27T21:01:48Z</dcterms:created>
  <dcterms:modified xsi:type="dcterms:W3CDTF">2024-03-27T20:59:24Z</dcterms:modified>
</cp:coreProperties>
</file>