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23"/>
  </p:notesMasterIdLst>
  <p:sldIdLst>
    <p:sldId id="256" r:id="rId2"/>
    <p:sldId id="257" r:id="rId3"/>
    <p:sldId id="280" r:id="rId4"/>
    <p:sldId id="281" r:id="rId5"/>
    <p:sldId id="282" r:id="rId6"/>
    <p:sldId id="260" r:id="rId7"/>
    <p:sldId id="263" r:id="rId8"/>
    <p:sldId id="273" r:id="rId9"/>
    <p:sldId id="267" r:id="rId10"/>
    <p:sldId id="268" r:id="rId11"/>
    <p:sldId id="269" r:id="rId12"/>
    <p:sldId id="270" r:id="rId13"/>
    <p:sldId id="275" r:id="rId14"/>
    <p:sldId id="278" r:id="rId15"/>
    <p:sldId id="277" r:id="rId16"/>
    <p:sldId id="276" r:id="rId17"/>
    <p:sldId id="279" r:id="rId18"/>
    <p:sldId id="264" r:id="rId19"/>
    <p:sldId id="265" r:id="rId20"/>
    <p:sldId id="258" r:id="rId21"/>
    <p:sldId id="259"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9"/>
    <p:restoredTop sz="82789" autoAdjust="0"/>
  </p:normalViewPr>
  <p:slideViewPr>
    <p:cSldViewPr snapToGrid="0" snapToObjects="1">
      <p:cViewPr varScale="1">
        <p:scale>
          <a:sx n="94" d="100"/>
          <a:sy n="94" d="100"/>
        </p:scale>
        <p:origin x="24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2CBB8-5DB3-4D4A-82FE-239F72D36C2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DFC7A45-97CA-4861-84AB-6099F703F0C4}">
      <dgm:prSet/>
      <dgm:spPr/>
      <dgm:t>
        <a:bodyPr/>
        <a:lstStyle/>
        <a:p>
          <a:r>
            <a:rPr lang="en-US" dirty="0"/>
            <a:t>Student Responsibilities – before the internship</a:t>
          </a:r>
        </a:p>
      </dgm:t>
    </dgm:pt>
    <dgm:pt modelId="{E9D986CC-A70A-4960-B763-2F0D5DC173A1}" type="parTrans" cxnId="{D4CD1BA9-A10A-42E1-AC91-551EE5478D30}">
      <dgm:prSet/>
      <dgm:spPr/>
      <dgm:t>
        <a:bodyPr/>
        <a:lstStyle/>
        <a:p>
          <a:endParaRPr lang="en-US"/>
        </a:p>
      </dgm:t>
    </dgm:pt>
    <dgm:pt modelId="{131E953A-C8F4-4899-BD11-5702D63D2CC0}" type="sibTrans" cxnId="{D4CD1BA9-A10A-42E1-AC91-551EE5478D30}">
      <dgm:prSet/>
      <dgm:spPr/>
      <dgm:t>
        <a:bodyPr/>
        <a:lstStyle/>
        <a:p>
          <a:endParaRPr lang="en-US"/>
        </a:p>
      </dgm:t>
    </dgm:pt>
    <dgm:pt modelId="{33C3931D-40EA-4B4D-8F5C-9BC8F033C8E2}">
      <dgm:prSet/>
      <dgm:spPr/>
      <dgm:t>
        <a:bodyPr/>
        <a:lstStyle/>
        <a:p>
          <a:r>
            <a:rPr lang="en-US" dirty="0"/>
            <a:t>Cover letter &amp; Resume</a:t>
          </a:r>
        </a:p>
      </dgm:t>
    </dgm:pt>
    <dgm:pt modelId="{119FEA16-FD68-4FF7-A6D8-BA065CE66A03}" type="parTrans" cxnId="{11759C21-8D08-4698-BF55-C08E602E0F73}">
      <dgm:prSet/>
      <dgm:spPr/>
      <dgm:t>
        <a:bodyPr/>
        <a:lstStyle/>
        <a:p>
          <a:endParaRPr lang="en-US"/>
        </a:p>
      </dgm:t>
    </dgm:pt>
    <dgm:pt modelId="{5A72BB04-9730-4EA3-B680-C369994FF2AF}" type="sibTrans" cxnId="{11759C21-8D08-4698-BF55-C08E602E0F73}">
      <dgm:prSet/>
      <dgm:spPr/>
      <dgm:t>
        <a:bodyPr/>
        <a:lstStyle/>
        <a:p>
          <a:endParaRPr lang="en-US"/>
        </a:p>
      </dgm:t>
    </dgm:pt>
    <dgm:pt modelId="{69DA0801-FD49-4DDA-8B16-72E1DD1FFA9A}">
      <dgm:prSet/>
      <dgm:spPr/>
      <dgm:t>
        <a:bodyPr/>
        <a:lstStyle/>
        <a:p>
          <a:r>
            <a:rPr lang="en-US" dirty="0"/>
            <a:t>Suggested Internship Timeline during placement</a:t>
          </a:r>
        </a:p>
      </dgm:t>
    </dgm:pt>
    <dgm:pt modelId="{8F95BEC3-946F-46AD-B5BD-A0E4EFC92BE5}" type="parTrans" cxnId="{96EA7E36-2CEC-437F-9BB8-75CA1C37096F}">
      <dgm:prSet/>
      <dgm:spPr/>
      <dgm:t>
        <a:bodyPr/>
        <a:lstStyle/>
        <a:p>
          <a:endParaRPr lang="en-US"/>
        </a:p>
      </dgm:t>
    </dgm:pt>
    <dgm:pt modelId="{C3FDD615-8BEE-48C1-BA90-983AE0F43929}" type="sibTrans" cxnId="{96EA7E36-2CEC-437F-9BB8-75CA1C37096F}">
      <dgm:prSet/>
      <dgm:spPr/>
      <dgm:t>
        <a:bodyPr/>
        <a:lstStyle/>
        <a:p>
          <a:endParaRPr lang="en-US"/>
        </a:p>
      </dgm:t>
    </dgm:pt>
    <dgm:pt modelId="{FE46751C-7BE0-41E7-B710-AEE1E0809F45}">
      <dgm:prSet/>
      <dgm:spPr/>
      <dgm:t>
        <a:bodyPr/>
        <a:lstStyle/>
        <a:p>
          <a:r>
            <a:rPr lang="en-US" dirty="0"/>
            <a:t>Information on Assignments</a:t>
          </a:r>
        </a:p>
      </dgm:t>
    </dgm:pt>
    <dgm:pt modelId="{2B3A53AE-E472-4052-BB8D-2E564D47325F}" type="parTrans" cxnId="{755ED88F-0EA8-4D47-BBF3-EDF0410E7AA2}">
      <dgm:prSet/>
      <dgm:spPr/>
      <dgm:t>
        <a:bodyPr/>
        <a:lstStyle/>
        <a:p>
          <a:endParaRPr lang="en-US"/>
        </a:p>
      </dgm:t>
    </dgm:pt>
    <dgm:pt modelId="{FB69BAF7-F3B7-47E6-83E2-8FC3EE696FD3}" type="sibTrans" cxnId="{755ED88F-0EA8-4D47-BBF3-EDF0410E7AA2}">
      <dgm:prSet/>
      <dgm:spPr/>
      <dgm:t>
        <a:bodyPr/>
        <a:lstStyle/>
        <a:p>
          <a:endParaRPr lang="en-US"/>
        </a:p>
      </dgm:t>
    </dgm:pt>
    <dgm:pt modelId="{E81F754D-0BBB-407B-BE47-E57D0536FA67}">
      <dgm:prSet/>
      <dgm:spPr/>
      <dgm:t>
        <a:bodyPr/>
        <a:lstStyle/>
        <a:p>
          <a:r>
            <a:rPr lang="en-US"/>
            <a:t>Things to do in the next few weeks </a:t>
          </a:r>
        </a:p>
      </dgm:t>
    </dgm:pt>
    <dgm:pt modelId="{44159CB5-BC95-4155-8AF2-48DD2A8297D1}" type="parTrans" cxnId="{985E50C2-4B52-4A63-9EC3-5C87E77FF4C7}">
      <dgm:prSet/>
      <dgm:spPr/>
      <dgm:t>
        <a:bodyPr/>
        <a:lstStyle/>
        <a:p>
          <a:endParaRPr lang="en-US"/>
        </a:p>
      </dgm:t>
    </dgm:pt>
    <dgm:pt modelId="{CBBE7094-0F27-4469-892C-BCAC082CE7C1}" type="sibTrans" cxnId="{985E50C2-4B52-4A63-9EC3-5C87E77FF4C7}">
      <dgm:prSet/>
      <dgm:spPr/>
      <dgm:t>
        <a:bodyPr/>
        <a:lstStyle/>
        <a:p>
          <a:endParaRPr lang="en-US"/>
        </a:p>
      </dgm:t>
    </dgm:pt>
    <dgm:pt modelId="{5F9CB3BA-B517-4B55-967F-D866C1D78420}" type="pres">
      <dgm:prSet presAssocID="{7892CBB8-5DB3-4D4A-82FE-239F72D36C23}" presName="vert0" presStyleCnt="0">
        <dgm:presLayoutVars>
          <dgm:dir/>
          <dgm:animOne val="branch"/>
          <dgm:animLvl val="lvl"/>
        </dgm:presLayoutVars>
      </dgm:prSet>
      <dgm:spPr/>
    </dgm:pt>
    <dgm:pt modelId="{10627ECF-C7D9-4ECB-847C-6557FB853C51}" type="pres">
      <dgm:prSet presAssocID="{CDFC7A45-97CA-4861-84AB-6099F703F0C4}" presName="thickLine" presStyleLbl="alignNode1" presStyleIdx="0" presStyleCnt="5"/>
      <dgm:spPr/>
    </dgm:pt>
    <dgm:pt modelId="{E75B5000-3397-4FBB-B090-EF91583D4AA7}" type="pres">
      <dgm:prSet presAssocID="{CDFC7A45-97CA-4861-84AB-6099F703F0C4}" presName="horz1" presStyleCnt="0"/>
      <dgm:spPr/>
    </dgm:pt>
    <dgm:pt modelId="{6CB4A860-EC72-4213-B9DF-B76C973500D8}" type="pres">
      <dgm:prSet presAssocID="{CDFC7A45-97CA-4861-84AB-6099F703F0C4}" presName="tx1" presStyleLbl="revTx" presStyleIdx="0" presStyleCnt="5"/>
      <dgm:spPr/>
    </dgm:pt>
    <dgm:pt modelId="{1FC59A1C-8B67-478E-8793-C025CACBBC0C}" type="pres">
      <dgm:prSet presAssocID="{CDFC7A45-97CA-4861-84AB-6099F703F0C4}" presName="vert1" presStyleCnt="0"/>
      <dgm:spPr/>
    </dgm:pt>
    <dgm:pt modelId="{191DD5A7-8D8E-4D9D-84AF-48FE35BA5B95}" type="pres">
      <dgm:prSet presAssocID="{33C3931D-40EA-4B4D-8F5C-9BC8F033C8E2}" presName="thickLine" presStyleLbl="alignNode1" presStyleIdx="1" presStyleCnt="5"/>
      <dgm:spPr/>
    </dgm:pt>
    <dgm:pt modelId="{16112D6B-1D8A-4D0F-A009-B79FEDC2B3B8}" type="pres">
      <dgm:prSet presAssocID="{33C3931D-40EA-4B4D-8F5C-9BC8F033C8E2}" presName="horz1" presStyleCnt="0"/>
      <dgm:spPr/>
    </dgm:pt>
    <dgm:pt modelId="{72513B54-3AA4-4A67-8463-91BCADACCF03}" type="pres">
      <dgm:prSet presAssocID="{33C3931D-40EA-4B4D-8F5C-9BC8F033C8E2}" presName="tx1" presStyleLbl="revTx" presStyleIdx="1" presStyleCnt="5"/>
      <dgm:spPr/>
    </dgm:pt>
    <dgm:pt modelId="{130F1762-0749-4B43-A7F0-8BBA1CF1087F}" type="pres">
      <dgm:prSet presAssocID="{33C3931D-40EA-4B4D-8F5C-9BC8F033C8E2}" presName="vert1" presStyleCnt="0"/>
      <dgm:spPr/>
    </dgm:pt>
    <dgm:pt modelId="{9BF9BF5A-19C9-43C4-8DF7-AAD6588977E8}" type="pres">
      <dgm:prSet presAssocID="{69DA0801-FD49-4DDA-8B16-72E1DD1FFA9A}" presName="thickLine" presStyleLbl="alignNode1" presStyleIdx="2" presStyleCnt="5"/>
      <dgm:spPr/>
    </dgm:pt>
    <dgm:pt modelId="{2592662C-AD99-486E-BA5C-C78782089ECA}" type="pres">
      <dgm:prSet presAssocID="{69DA0801-FD49-4DDA-8B16-72E1DD1FFA9A}" presName="horz1" presStyleCnt="0"/>
      <dgm:spPr/>
    </dgm:pt>
    <dgm:pt modelId="{12517846-AF01-4479-A108-6AD47DE0498F}" type="pres">
      <dgm:prSet presAssocID="{69DA0801-FD49-4DDA-8B16-72E1DD1FFA9A}" presName="tx1" presStyleLbl="revTx" presStyleIdx="2" presStyleCnt="5"/>
      <dgm:spPr/>
    </dgm:pt>
    <dgm:pt modelId="{175D79AD-A3B6-43CE-BA1C-D0A6859C3214}" type="pres">
      <dgm:prSet presAssocID="{69DA0801-FD49-4DDA-8B16-72E1DD1FFA9A}" presName="vert1" presStyleCnt="0"/>
      <dgm:spPr/>
    </dgm:pt>
    <dgm:pt modelId="{FB08071D-F637-44C2-9DCE-9B0C44050ADC}" type="pres">
      <dgm:prSet presAssocID="{FE46751C-7BE0-41E7-B710-AEE1E0809F45}" presName="thickLine" presStyleLbl="alignNode1" presStyleIdx="3" presStyleCnt="5"/>
      <dgm:spPr/>
    </dgm:pt>
    <dgm:pt modelId="{BA0A83D9-0683-4423-954C-4E527FCB9578}" type="pres">
      <dgm:prSet presAssocID="{FE46751C-7BE0-41E7-B710-AEE1E0809F45}" presName="horz1" presStyleCnt="0"/>
      <dgm:spPr/>
    </dgm:pt>
    <dgm:pt modelId="{63AE2633-7CA7-413D-8D41-FD8CC6F242EC}" type="pres">
      <dgm:prSet presAssocID="{FE46751C-7BE0-41E7-B710-AEE1E0809F45}" presName="tx1" presStyleLbl="revTx" presStyleIdx="3" presStyleCnt="5"/>
      <dgm:spPr/>
    </dgm:pt>
    <dgm:pt modelId="{DF22DD7A-EE09-4B66-B947-2AB0D146D3FD}" type="pres">
      <dgm:prSet presAssocID="{FE46751C-7BE0-41E7-B710-AEE1E0809F45}" presName="vert1" presStyleCnt="0"/>
      <dgm:spPr/>
    </dgm:pt>
    <dgm:pt modelId="{CAC35D67-72B2-4445-9EF6-F8CBDAC1D102}" type="pres">
      <dgm:prSet presAssocID="{E81F754D-0BBB-407B-BE47-E57D0536FA67}" presName="thickLine" presStyleLbl="alignNode1" presStyleIdx="4" presStyleCnt="5"/>
      <dgm:spPr/>
    </dgm:pt>
    <dgm:pt modelId="{E6398AA7-B450-4611-AD8B-7F07A2BF85B1}" type="pres">
      <dgm:prSet presAssocID="{E81F754D-0BBB-407B-BE47-E57D0536FA67}" presName="horz1" presStyleCnt="0"/>
      <dgm:spPr/>
    </dgm:pt>
    <dgm:pt modelId="{C0558831-7420-4B87-84E9-9548B384FA22}" type="pres">
      <dgm:prSet presAssocID="{E81F754D-0BBB-407B-BE47-E57D0536FA67}" presName="tx1" presStyleLbl="revTx" presStyleIdx="4" presStyleCnt="5"/>
      <dgm:spPr/>
    </dgm:pt>
    <dgm:pt modelId="{73AD614E-C05B-4793-A8D1-7FDC877CD719}" type="pres">
      <dgm:prSet presAssocID="{E81F754D-0BBB-407B-BE47-E57D0536FA67}" presName="vert1" presStyleCnt="0"/>
      <dgm:spPr/>
    </dgm:pt>
  </dgm:ptLst>
  <dgm:cxnLst>
    <dgm:cxn modelId="{11759C21-8D08-4698-BF55-C08E602E0F73}" srcId="{7892CBB8-5DB3-4D4A-82FE-239F72D36C23}" destId="{33C3931D-40EA-4B4D-8F5C-9BC8F033C8E2}" srcOrd="1" destOrd="0" parTransId="{119FEA16-FD68-4FF7-A6D8-BA065CE66A03}" sibTransId="{5A72BB04-9730-4EA3-B680-C369994FF2AF}"/>
    <dgm:cxn modelId="{96EA7E36-2CEC-437F-9BB8-75CA1C37096F}" srcId="{7892CBB8-5DB3-4D4A-82FE-239F72D36C23}" destId="{69DA0801-FD49-4DDA-8B16-72E1DD1FFA9A}" srcOrd="2" destOrd="0" parTransId="{8F95BEC3-946F-46AD-B5BD-A0E4EFC92BE5}" sibTransId="{C3FDD615-8BEE-48C1-BA90-983AE0F43929}"/>
    <dgm:cxn modelId="{6E291C3F-C8CC-496F-B0B9-008D43111625}" type="presOf" srcId="{FE46751C-7BE0-41E7-B710-AEE1E0809F45}" destId="{63AE2633-7CA7-413D-8D41-FD8CC6F242EC}" srcOrd="0" destOrd="0" presId="urn:microsoft.com/office/officeart/2008/layout/LinedList"/>
    <dgm:cxn modelId="{21EBE167-8633-4D45-AC9F-69BADC6F5CC2}" type="presOf" srcId="{7892CBB8-5DB3-4D4A-82FE-239F72D36C23}" destId="{5F9CB3BA-B517-4B55-967F-D866C1D78420}" srcOrd="0" destOrd="0" presId="urn:microsoft.com/office/officeart/2008/layout/LinedList"/>
    <dgm:cxn modelId="{DB566653-9552-4035-9C11-E0B0CEFC2CA9}" type="presOf" srcId="{33C3931D-40EA-4B4D-8F5C-9BC8F033C8E2}" destId="{72513B54-3AA4-4A67-8463-91BCADACCF03}" srcOrd="0" destOrd="0" presId="urn:microsoft.com/office/officeart/2008/layout/LinedList"/>
    <dgm:cxn modelId="{B256DC83-1B7B-4BD5-93A0-D764A576DE63}" type="presOf" srcId="{CDFC7A45-97CA-4861-84AB-6099F703F0C4}" destId="{6CB4A860-EC72-4213-B9DF-B76C973500D8}" srcOrd="0" destOrd="0" presId="urn:microsoft.com/office/officeart/2008/layout/LinedList"/>
    <dgm:cxn modelId="{755ED88F-0EA8-4D47-BBF3-EDF0410E7AA2}" srcId="{7892CBB8-5DB3-4D4A-82FE-239F72D36C23}" destId="{FE46751C-7BE0-41E7-B710-AEE1E0809F45}" srcOrd="3" destOrd="0" parTransId="{2B3A53AE-E472-4052-BB8D-2E564D47325F}" sibTransId="{FB69BAF7-F3B7-47E6-83E2-8FC3EE696FD3}"/>
    <dgm:cxn modelId="{D4CD1BA9-A10A-42E1-AC91-551EE5478D30}" srcId="{7892CBB8-5DB3-4D4A-82FE-239F72D36C23}" destId="{CDFC7A45-97CA-4861-84AB-6099F703F0C4}" srcOrd="0" destOrd="0" parTransId="{E9D986CC-A70A-4960-B763-2F0D5DC173A1}" sibTransId="{131E953A-C8F4-4899-BD11-5702D63D2CC0}"/>
    <dgm:cxn modelId="{3D9F8FC1-89A5-4DBA-94F2-0ADC009B5D47}" type="presOf" srcId="{E81F754D-0BBB-407B-BE47-E57D0536FA67}" destId="{C0558831-7420-4B87-84E9-9548B384FA22}" srcOrd="0" destOrd="0" presId="urn:microsoft.com/office/officeart/2008/layout/LinedList"/>
    <dgm:cxn modelId="{985E50C2-4B52-4A63-9EC3-5C87E77FF4C7}" srcId="{7892CBB8-5DB3-4D4A-82FE-239F72D36C23}" destId="{E81F754D-0BBB-407B-BE47-E57D0536FA67}" srcOrd="4" destOrd="0" parTransId="{44159CB5-BC95-4155-8AF2-48DD2A8297D1}" sibTransId="{CBBE7094-0F27-4469-892C-BCAC082CE7C1}"/>
    <dgm:cxn modelId="{314FCDF7-360E-4C69-B0B8-D9D5F1DAF616}" type="presOf" srcId="{69DA0801-FD49-4DDA-8B16-72E1DD1FFA9A}" destId="{12517846-AF01-4479-A108-6AD47DE0498F}" srcOrd="0" destOrd="0" presId="urn:microsoft.com/office/officeart/2008/layout/LinedList"/>
    <dgm:cxn modelId="{A9E72B9A-8DBD-4D76-AF54-B9529C30C366}" type="presParOf" srcId="{5F9CB3BA-B517-4B55-967F-D866C1D78420}" destId="{10627ECF-C7D9-4ECB-847C-6557FB853C51}" srcOrd="0" destOrd="0" presId="urn:microsoft.com/office/officeart/2008/layout/LinedList"/>
    <dgm:cxn modelId="{EFE53DD0-3483-4F59-B79F-7DBCD5023A2B}" type="presParOf" srcId="{5F9CB3BA-B517-4B55-967F-D866C1D78420}" destId="{E75B5000-3397-4FBB-B090-EF91583D4AA7}" srcOrd="1" destOrd="0" presId="urn:microsoft.com/office/officeart/2008/layout/LinedList"/>
    <dgm:cxn modelId="{AF02DCFE-2808-4CEA-B4A0-7E6A293B0C29}" type="presParOf" srcId="{E75B5000-3397-4FBB-B090-EF91583D4AA7}" destId="{6CB4A860-EC72-4213-B9DF-B76C973500D8}" srcOrd="0" destOrd="0" presId="urn:microsoft.com/office/officeart/2008/layout/LinedList"/>
    <dgm:cxn modelId="{2FCB16EF-1EF0-49A7-8D9E-AD688FCBDC2F}" type="presParOf" srcId="{E75B5000-3397-4FBB-B090-EF91583D4AA7}" destId="{1FC59A1C-8B67-478E-8793-C025CACBBC0C}" srcOrd="1" destOrd="0" presId="urn:microsoft.com/office/officeart/2008/layout/LinedList"/>
    <dgm:cxn modelId="{11DBC462-7948-4DD1-AED2-CE7560AF787B}" type="presParOf" srcId="{5F9CB3BA-B517-4B55-967F-D866C1D78420}" destId="{191DD5A7-8D8E-4D9D-84AF-48FE35BA5B95}" srcOrd="2" destOrd="0" presId="urn:microsoft.com/office/officeart/2008/layout/LinedList"/>
    <dgm:cxn modelId="{01030FDE-88FE-4F53-9BF4-F84B918927F4}" type="presParOf" srcId="{5F9CB3BA-B517-4B55-967F-D866C1D78420}" destId="{16112D6B-1D8A-4D0F-A009-B79FEDC2B3B8}" srcOrd="3" destOrd="0" presId="urn:microsoft.com/office/officeart/2008/layout/LinedList"/>
    <dgm:cxn modelId="{056098A9-F14D-4481-B1EF-3BB0459DA838}" type="presParOf" srcId="{16112D6B-1D8A-4D0F-A009-B79FEDC2B3B8}" destId="{72513B54-3AA4-4A67-8463-91BCADACCF03}" srcOrd="0" destOrd="0" presId="urn:microsoft.com/office/officeart/2008/layout/LinedList"/>
    <dgm:cxn modelId="{6368C24C-F5F8-4D7A-AE39-369A587C370D}" type="presParOf" srcId="{16112D6B-1D8A-4D0F-A009-B79FEDC2B3B8}" destId="{130F1762-0749-4B43-A7F0-8BBA1CF1087F}" srcOrd="1" destOrd="0" presId="urn:microsoft.com/office/officeart/2008/layout/LinedList"/>
    <dgm:cxn modelId="{70DACDCA-3F02-445A-B2ED-D95A278597BC}" type="presParOf" srcId="{5F9CB3BA-B517-4B55-967F-D866C1D78420}" destId="{9BF9BF5A-19C9-43C4-8DF7-AAD6588977E8}" srcOrd="4" destOrd="0" presId="urn:microsoft.com/office/officeart/2008/layout/LinedList"/>
    <dgm:cxn modelId="{40C549EA-4551-4F60-998D-1B493263411A}" type="presParOf" srcId="{5F9CB3BA-B517-4B55-967F-D866C1D78420}" destId="{2592662C-AD99-486E-BA5C-C78782089ECA}" srcOrd="5" destOrd="0" presId="urn:microsoft.com/office/officeart/2008/layout/LinedList"/>
    <dgm:cxn modelId="{0B27A743-F4A3-4A58-A91C-8E030E6D5564}" type="presParOf" srcId="{2592662C-AD99-486E-BA5C-C78782089ECA}" destId="{12517846-AF01-4479-A108-6AD47DE0498F}" srcOrd="0" destOrd="0" presId="urn:microsoft.com/office/officeart/2008/layout/LinedList"/>
    <dgm:cxn modelId="{56D4807A-D535-401B-BD3A-A5A4B58C392B}" type="presParOf" srcId="{2592662C-AD99-486E-BA5C-C78782089ECA}" destId="{175D79AD-A3B6-43CE-BA1C-D0A6859C3214}" srcOrd="1" destOrd="0" presId="urn:microsoft.com/office/officeart/2008/layout/LinedList"/>
    <dgm:cxn modelId="{6E5CAACF-4AB4-4DCD-9557-BDB860326F73}" type="presParOf" srcId="{5F9CB3BA-B517-4B55-967F-D866C1D78420}" destId="{FB08071D-F637-44C2-9DCE-9B0C44050ADC}" srcOrd="6" destOrd="0" presId="urn:microsoft.com/office/officeart/2008/layout/LinedList"/>
    <dgm:cxn modelId="{1F9BA65A-E543-464C-96E0-2A7AEB6F174B}" type="presParOf" srcId="{5F9CB3BA-B517-4B55-967F-D866C1D78420}" destId="{BA0A83D9-0683-4423-954C-4E527FCB9578}" srcOrd="7" destOrd="0" presId="urn:microsoft.com/office/officeart/2008/layout/LinedList"/>
    <dgm:cxn modelId="{B7CC681F-2396-4D1C-BB2B-EFC5327A5454}" type="presParOf" srcId="{BA0A83D9-0683-4423-954C-4E527FCB9578}" destId="{63AE2633-7CA7-413D-8D41-FD8CC6F242EC}" srcOrd="0" destOrd="0" presId="urn:microsoft.com/office/officeart/2008/layout/LinedList"/>
    <dgm:cxn modelId="{145B6871-FAA7-4C4F-8B80-9E70DAB51375}" type="presParOf" srcId="{BA0A83D9-0683-4423-954C-4E527FCB9578}" destId="{DF22DD7A-EE09-4B66-B947-2AB0D146D3FD}" srcOrd="1" destOrd="0" presId="urn:microsoft.com/office/officeart/2008/layout/LinedList"/>
    <dgm:cxn modelId="{95F0EBB6-A183-494F-9670-54C7ED4CC55F}" type="presParOf" srcId="{5F9CB3BA-B517-4B55-967F-D866C1D78420}" destId="{CAC35D67-72B2-4445-9EF6-F8CBDAC1D102}" srcOrd="8" destOrd="0" presId="urn:microsoft.com/office/officeart/2008/layout/LinedList"/>
    <dgm:cxn modelId="{23E443C1-9ACA-4840-8C1B-9D9C831D30F6}" type="presParOf" srcId="{5F9CB3BA-B517-4B55-967F-D866C1D78420}" destId="{E6398AA7-B450-4611-AD8B-7F07A2BF85B1}" srcOrd="9" destOrd="0" presId="urn:microsoft.com/office/officeart/2008/layout/LinedList"/>
    <dgm:cxn modelId="{810236E1-A5DB-4C41-AEE3-354ECF0FC829}" type="presParOf" srcId="{E6398AA7-B450-4611-AD8B-7F07A2BF85B1}" destId="{C0558831-7420-4B87-84E9-9548B384FA22}" srcOrd="0" destOrd="0" presId="urn:microsoft.com/office/officeart/2008/layout/LinedList"/>
    <dgm:cxn modelId="{3D97B5D1-F09A-43F2-A212-A18F44E3A098}" type="presParOf" srcId="{E6398AA7-B450-4611-AD8B-7F07A2BF85B1}" destId="{73AD614E-C05B-4793-A8D1-7FDC877CD71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27ECF-C7D9-4ECB-847C-6557FB853C51}">
      <dsp:nvSpPr>
        <dsp:cNvPr id="0" name=""/>
        <dsp:cNvSpPr/>
      </dsp:nvSpPr>
      <dsp:spPr>
        <a:xfrm>
          <a:off x="0" y="499"/>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B4A860-EC72-4213-B9DF-B76C973500D8}">
      <dsp:nvSpPr>
        <dsp:cNvPr id="0" name=""/>
        <dsp:cNvSpPr/>
      </dsp:nvSpPr>
      <dsp:spPr>
        <a:xfrm>
          <a:off x="0" y="499"/>
          <a:ext cx="8229600" cy="81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Student Responsibilities – before the internship</a:t>
          </a:r>
        </a:p>
      </dsp:txBody>
      <dsp:txXfrm>
        <a:off x="0" y="499"/>
        <a:ext cx="8229600" cy="817459"/>
      </dsp:txXfrm>
    </dsp:sp>
    <dsp:sp modelId="{191DD5A7-8D8E-4D9D-84AF-48FE35BA5B95}">
      <dsp:nvSpPr>
        <dsp:cNvPr id="0" name=""/>
        <dsp:cNvSpPr/>
      </dsp:nvSpPr>
      <dsp:spPr>
        <a:xfrm>
          <a:off x="0" y="817958"/>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513B54-3AA4-4A67-8463-91BCADACCF03}">
      <dsp:nvSpPr>
        <dsp:cNvPr id="0" name=""/>
        <dsp:cNvSpPr/>
      </dsp:nvSpPr>
      <dsp:spPr>
        <a:xfrm>
          <a:off x="0" y="817958"/>
          <a:ext cx="8229600" cy="81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Cover letter &amp; Resume</a:t>
          </a:r>
        </a:p>
      </dsp:txBody>
      <dsp:txXfrm>
        <a:off x="0" y="817958"/>
        <a:ext cx="8229600" cy="817459"/>
      </dsp:txXfrm>
    </dsp:sp>
    <dsp:sp modelId="{9BF9BF5A-19C9-43C4-8DF7-AAD6588977E8}">
      <dsp:nvSpPr>
        <dsp:cNvPr id="0" name=""/>
        <dsp:cNvSpPr/>
      </dsp:nvSpPr>
      <dsp:spPr>
        <a:xfrm>
          <a:off x="0" y="1635417"/>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517846-AF01-4479-A108-6AD47DE0498F}">
      <dsp:nvSpPr>
        <dsp:cNvPr id="0" name=""/>
        <dsp:cNvSpPr/>
      </dsp:nvSpPr>
      <dsp:spPr>
        <a:xfrm>
          <a:off x="0" y="1635417"/>
          <a:ext cx="8229600" cy="81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Suggested Internship Timeline during placement</a:t>
          </a:r>
        </a:p>
      </dsp:txBody>
      <dsp:txXfrm>
        <a:off x="0" y="1635417"/>
        <a:ext cx="8229600" cy="817459"/>
      </dsp:txXfrm>
    </dsp:sp>
    <dsp:sp modelId="{FB08071D-F637-44C2-9DCE-9B0C44050ADC}">
      <dsp:nvSpPr>
        <dsp:cNvPr id="0" name=""/>
        <dsp:cNvSpPr/>
      </dsp:nvSpPr>
      <dsp:spPr>
        <a:xfrm>
          <a:off x="0" y="2452877"/>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AE2633-7CA7-413D-8D41-FD8CC6F242EC}">
      <dsp:nvSpPr>
        <dsp:cNvPr id="0" name=""/>
        <dsp:cNvSpPr/>
      </dsp:nvSpPr>
      <dsp:spPr>
        <a:xfrm>
          <a:off x="0" y="2452877"/>
          <a:ext cx="8229600" cy="81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Information on Assignments</a:t>
          </a:r>
        </a:p>
      </dsp:txBody>
      <dsp:txXfrm>
        <a:off x="0" y="2452877"/>
        <a:ext cx="8229600" cy="817459"/>
      </dsp:txXfrm>
    </dsp:sp>
    <dsp:sp modelId="{CAC35D67-72B2-4445-9EF6-F8CBDAC1D102}">
      <dsp:nvSpPr>
        <dsp:cNvPr id="0" name=""/>
        <dsp:cNvSpPr/>
      </dsp:nvSpPr>
      <dsp:spPr>
        <a:xfrm>
          <a:off x="0" y="3270336"/>
          <a:ext cx="822960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58831-7420-4B87-84E9-9548B384FA22}">
      <dsp:nvSpPr>
        <dsp:cNvPr id="0" name=""/>
        <dsp:cNvSpPr/>
      </dsp:nvSpPr>
      <dsp:spPr>
        <a:xfrm>
          <a:off x="0" y="3270336"/>
          <a:ext cx="8229600" cy="81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Things to do in the next few weeks </a:t>
          </a:r>
        </a:p>
      </dsp:txBody>
      <dsp:txXfrm>
        <a:off x="0" y="3270336"/>
        <a:ext cx="8229600" cy="8174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95B53F0-0B42-5445-BE5F-E5AD083855B2}" type="datetimeFigureOut">
              <a:rPr lang="en-US" smtClean="0"/>
              <a:t>2/7/2024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0D366B-9337-0247-B724-9E862697EF99}" type="slidenum">
              <a:rPr lang="en-US" smtClean="0"/>
              <a:t>‹#›</a:t>
            </a:fld>
            <a:endParaRPr lang="en-US" dirty="0"/>
          </a:p>
        </p:txBody>
      </p:sp>
    </p:spTree>
    <p:extLst>
      <p:ext uri="{BB962C8B-B14F-4D97-AF65-F5344CB8AC3E}">
        <p14:creationId xmlns:p14="http://schemas.microsoft.com/office/powerpoint/2010/main" val="7047187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a:t>
            </a:fld>
            <a:endParaRPr lang="en-US" dirty="0"/>
          </a:p>
        </p:txBody>
      </p:sp>
    </p:spTree>
    <p:extLst>
      <p:ext uri="{BB962C8B-B14F-4D97-AF65-F5344CB8AC3E}">
        <p14:creationId xmlns:p14="http://schemas.microsoft.com/office/powerpoint/2010/main" val="280775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13</a:t>
            </a:fld>
            <a:endParaRPr lang="en-US" dirty="0"/>
          </a:p>
        </p:txBody>
      </p:sp>
    </p:spTree>
    <p:extLst>
      <p:ext uri="{BB962C8B-B14F-4D97-AF65-F5344CB8AC3E}">
        <p14:creationId xmlns:p14="http://schemas.microsoft.com/office/powerpoint/2010/main" val="3363160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14</a:t>
            </a:fld>
            <a:endParaRPr lang="en-US" dirty="0"/>
          </a:p>
        </p:txBody>
      </p:sp>
    </p:spTree>
    <p:extLst>
      <p:ext uri="{BB962C8B-B14F-4D97-AF65-F5344CB8AC3E}">
        <p14:creationId xmlns:p14="http://schemas.microsoft.com/office/powerpoint/2010/main" val="392155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15</a:t>
            </a:fld>
            <a:endParaRPr lang="en-US" dirty="0"/>
          </a:p>
        </p:txBody>
      </p:sp>
    </p:spTree>
    <p:extLst>
      <p:ext uri="{BB962C8B-B14F-4D97-AF65-F5344CB8AC3E}">
        <p14:creationId xmlns:p14="http://schemas.microsoft.com/office/powerpoint/2010/main" val="134294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16</a:t>
            </a:fld>
            <a:endParaRPr lang="en-US" dirty="0"/>
          </a:p>
        </p:txBody>
      </p:sp>
    </p:spTree>
    <p:extLst>
      <p:ext uri="{BB962C8B-B14F-4D97-AF65-F5344CB8AC3E}">
        <p14:creationId xmlns:p14="http://schemas.microsoft.com/office/powerpoint/2010/main" val="3156023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added</a:t>
            </a:r>
          </a:p>
        </p:txBody>
      </p:sp>
      <p:sp>
        <p:nvSpPr>
          <p:cNvPr id="4" name="Slide Number Placeholder 3"/>
          <p:cNvSpPr>
            <a:spLocks noGrp="1"/>
          </p:cNvSpPr>
          <p:nvPr>
            <p:ph type="sldNum" sz="quarter" idx="5"/>
          </p:nvPr>
        </p:nvSpPr>
        <p:spPr/>
        <p:txBody>
          <a:bodyPr/>
          <a:lstStyle/>
          <a:p>
            <a:fld id="{C30D366B-9337-0247-B724-9E862697EF99}" type="slidenum">
              <a:rPr lang="en-US" smtClean="0"/>
              <a:t>17</a:t>
            </a:fld>
            <a:endParaRPr lang="en-US" dirty="0"/>
          </a:p>
        </p:txBody>
      </p:sp>
    </p:spTree>
    <p:extLst>
      <p:ext uri="{BB962C8B-B14F-4D97-AF65-F5344CB8AC3E}">
        <p14:creationId xmlns:p14="http://schemas.microsoft.com/office/powerpoint/2010/main" val="3575438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18</a:t>
            </a:fld>
            <a:endParaRPr lang="en-US" dirty="0"/>
          </a:p>
        </p:txBody>
      </p:sp>
    </p:spTree>
    <p:extLst>
      <p:ext uri="{BB962C8B-B14F-4D97-AF65-F5344CB8AC3E}">
        <p14:creationId xmlns:p14="http://schemas.microsoft.com/office/powerpoint/2010/main" val="3215705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19</a:t>
            </a:fld>
            <a:endParaRPr lang="en-US" dirty="0"/>
          </a:p>
        </p:txBody>
      </p:sp>
    </p:spTree>
    <p:extLst>
      <p:ext uri="{BB962C8B-B14F-4D97-AF65-F5344CB8AC3E}">
        <p14:creationId xmlns:p14="http://schemas.microsoft.com/office/powerpoint/2010/main" val="280079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20</a:t>
            </a:fld>
            <a:endParaRPr lang="en-US" dirty="0"/>
          </a:p>
        </p:txBody>
      </p:sp>
    </p:spTree>
    <p:extLst>
      <p:ext uri="{BB962C8B-B14F-4D97-AF65-F5344CB8AC3E}">
        <p14:creationId xmlns:p14="http://schemas.microsoft.com/office/powerpoint/2010/main" val="720204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21</a:t>
            </a:fld>
            <a:endParaRPr lang="en-US" dirty="0"/>
          </a:p>
        </p:txBody>
      </p:sp>
    </p:spTree>
    <p:extLst>
      <p:ext uri="{BB962C8B-B14F-4D97-AF65-F5344CB8AC3E}">
        <p14:creationId xmlns:p14="http://schemas.microsoft.com/office/powerpoint/2010/main" val="203560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2</a:t>
            </a:fld>
            <a:endParaRPr lang="en-US" dirty="0"/>
          </a:p>
        </p:txBody>
      </p:sp>
    </p:spTree>
    <p:extLst>
      <p:ext uri="{BB962C8B-B14F-4D97-AF65-F5344CB8AC3E}">
        <p14:creationId xmlns:p14="http://schemas.microsoft.com/office/powerpoint/2010/main" val="35219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30D366B-9337-0247-B724-9E862697EF99}" type="slidenum">
              <a:rPr lang="en-US" smtClean="0"/>
              <a:t>6</a:t>
            </a:fld>
            <a:endParaRPr lang="en-US" dirty="0"/>
          </a:p>
        </p:txBody>
      </p:sp>
    </p:spTree>
    <p:extLst>
      <p:ext uri="{BB962C8B-B14F-4D97-AF65-F5344CB8AC3E}">
        <p14:creationId xmlns:p14="http://schemas.microsoft.com/office/powerpoint/2010/main" val="592520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D366B-9337-0247-B724-9E862697EF99}" type="slidenum">
              <a:rPr lang="en-US" smtClean="0"/>
              <a:t>7</a:t>
            </a:fld>
            <a:endParaRPr lang="en-US" dirty="0"/>
          </a:p>
        </p:txBody>
      </p:sp>
    </p:spTree>
    <p:extLst>
      <p:ext uri="{BB962C8B-B14F-4D97-AF65-F5344CB8AC3E}">
        <p14:creationId xmlns:p14="http://schemas.microsoft.com/office/powerpoint/2010/main" val="4032919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8</a:t>
            </a:fld>
            <a:endParaRPr lang="en-US" dirty="0"/>
          </a:p>
        </p:txBody>
      </p:sp>
    </p:spTree>
    <p:extLst>
      <p:ext uri="{BB962C8B-B14F-4D97-AF65-F5344CB8AC3E}">
        <p14:creationId xmlns:p14="http://schemas.microsoft.com/office/powerpoint/2010/main" val="275222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9</a:t>
            </a:fld>
            <a:endParaRPr lang="en-US" dirty="0"/>
          </a:p>
        </p:txBody>
      </p:sp>
    </p:spTree>
    <p:extLst>
      <p:ext uri="{BB962C8B-B14F-4D97-AF65-F5344CB8AC3E}">
        <p14:creationId xmlns:p14="http://schemas.microsoft.com/office/powerpoint/2010/main" val="2926647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10</a:t>
            </a:fld>
            <a:endParaRPr lang="en-US" dirty="0"/>
          </a:p>
        </p:txBody>
      </p:sp>
    </p:spTree>
    <p:extLst>
      <p:ext uri="{BB962C8B-B14F-4D97-AF65-F5344CB8AC3E}">
        <p14:creationId xmlns:p14="http://schemas.microsoft.com/office/powerpoint/2010/main" val="97056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11</a:t>
            </a:fld>
            <a:endParaRPr lang="en-US" dirty="0"/>
          </a:p>
        </p:txBody>
      </p:sp>
    </p:spTree>
    <p:extLst>
      <p:ext uri="{BB962C8B-B14F-4D97-AF65-F5344CB8AC3E}">
        <p14:creationId xmlns:p14="http://schemas.microsoft.com/office/powerpoint/2010/main" val="2928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0D366B-9337-0247-B724-9E862697EF99}" type="slidenum">
              <a:rPr lang="en-US" smtClean="0"/>
              <a:t>12</a:t>
            </a:fld>
            <a:endParaRPr lang="en-US" dirty="0"/>
          </a:p>
        </p:txBody>
      </p:sp>
    </p:spTree>
    <p:extLst>
      <p:ext uri="{BB962C8B-B14F-4D97-AF65-F5344CB8AC3E}">
        <p14:creationId xmlns:p14="http://schemas.microsoft.com/office/powerpoint/2010/main" val="144094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20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12720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29712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130972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5A6570-6312-9148-853C-5E067991E6DF}"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90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185416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283842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51660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37240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C9B5655-F36E-374B-BCEA-8E8BF747A9A3}" type="datetimeFigureOut">
              <a:rPr lang="en-US" smtClean="0"/>
              <a:t>2/7/2024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5A6570-6312-9148-853C-5E067991E6DF}" type="slidenum">
              <a:rPr lang="en-US" smtClean="0"/>
              <a:t>‹#›</a:t>
            </a:fld>
            <a:endParaRPr lang="en-US" dirty="0"/>
          </a:p>
        </p:txBody>
      </p:sp>
    </p:spTree>
    <p:extLst>
      <p:ext uri="{BB962C8B-B14F-4D97-AF65-F5344CB8AC3E}">
        <p14:creationId xmlns:p14="http://schemas.microsoft.com/office/powerpoint/2010/main" val="162808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9B5655-F36E-374B-BCEA-8E8BF747A9A3}" type="datetimeFigureOut">
              <a:rPr lang="en-US" smtClean="0"/>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5A6570-6312-9148-853C-5E067991E6DF}" type="slidenum">
              <a:rPr lang="en-US" smtClean="0"/>
              <a:t>‹#›</a:t>
            </a:fld>
            <a:endParaRPr lang="en-US" dirty="0"/>
          </a:p>
        </p:txBody>
      </p:sp>
    </p:spTree>
    <p:extLst>
      <p:ext uri="{BB962C8B-B14F-4D97-AF65-F5344CB8AC3E}">
        <p14:creationId xmlns:p14="http://schemas.microsoft.com/office/powerpoint/2010/main" val="312269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C9B5655-F36E-374B-BCEA-8E8BF747A9A3}" type="datetimeFigureOut">
              <a:rPr lang="en-US" smtClean="0"/>
              <a:t>2/7/2024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A5A6570-6312-9148-853C-5E067991E6DF}"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09876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leth.ca/healthsciences/t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uleth.ca/healthsciences/practicum-therapeutic-recreation"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leth.ca/career-bridge/career-servi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leth.ca/career-bridge/career-servi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Therapeutic Recreation Internship</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a:t>Monday February 26</a:t>
            </a:r>
            <a:r>
              <a:rPr lang="en-US" b="1" baseline="30000" dirty="0"/>
              <a:t>th</a:t>
            </a:r>
            <a:r>
              <a:rPr lang="en-US" b="1" dirty="0"/>
              <a:t>, 2024</a:t>
            </a:r>
          </a:p>
          <a:p>
            <a:r>
              <a:rPr lang="en-US" b="1" dirty="0"/>
              <a:t>Marina Christman, Zac Crouse, Aimee Douziech, &amp; Katelyn Scott </a:t>
            </a:r>
            <a:endParaRPr lang="en-CA" b="1" dirty="0"/>
          </a:p>
          <a:p>
            <a:endParaRPr lang="en-US" dirty="0"/>
          </a:p>
        </p:txBody>
      </p:sp>
    </p:spTree>
    <p:extLst>
      <p:ext uri="{BB962C8B-B14F-4D97-AF65-F5344CB8AC3E}">
        <p14:creationId xmlns:p14="http://schemas.microsoft.com/office/powerpoint/2010/main" val="294757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201050326"/>
              </p:ext>
            </p:extLst>
          </p:nvPr>
        </p:nvGraphicFramePr>
        <p:xfrm>
          <a:off x="544472" y="1781907"/>
          <a:ext cx="8896413" cy="4501662"/>
        </p:xfrm>
        <a:graphic>
          <a:graphicData uri="http://schemas.openxmlformats.org/presentationml/2006/ole">
            <mc:AlternateContent xmlns:mc="http://schemas.openxmlformats.org/markup-compatibility/2006">
              <mc:Choice xmlns:v="urn:schemas-microsoft-com:vml" Requires="v">
                <p:oleObj name="Document" r:id="rId3" imgW="5956042" imgH="2412126" progId="Word.Document.12">
                  <p:embed/>
                </p:oleObj>
              </mc:Choice>
              <mc:Fallback>
                <p:oleObj name="Document" r:id="rId3" imgW="5956042" imgH="2412126" progId="Word.Document.12">
                  <p:embed/>
                  <p:pic>
                    <p:nvPicPr>
                      <p:cNvPr id="0" name=""/>
                      <p:cNvPicPr/>
                      <p:nvPr/>
                    </p:nvPicPr>
                    <p:blipFill>
                      <a:blip r:embed="rId4"/>
                      <a:stretch>
                        <a:fillRect/>
                      </a:stretch>
                    </p:blipFill>
                    <p:spPr>
                      <a:xfrm>
                        <a:off x="544472" y="1781907"/>
                        <a:ext cx="8896413" cy="4501662"/>
                      </a:xfrm>
                      <a:prstGeom prst="rect">
                        <a:avLst/>
                      </a:prstGeom>
                    </p:spPr>
                  </p:pic>
                </p:oleObj>
              </mc:Fallback>
            </mc:AlternateContent>
          </a:graphicData>
        </a:graphic>
      </p:graphicFrame>
    </p:spTree>
    <p:extLst>
      <p:ext uri="{BB962C8B-B14F-4D97-AF65-F5344CB8AC3E}">
        <p14:creationId xmlns:p14="http://schemas.microsoft.com/office/powerpoint/2010/main" val="2639853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06453101"/>
              </p:ext>
            </p:extLst>
          </p:nvPr>
        </p:nvGraphicFramePr>
        <p:xfrm>
          <a:off x="390959" y="1723293"/>
          <a:ext cx="8869934" cy="4501662"/>
        </p:xfrm>
        <a:graphic>
          <a:graphicData uri="http://schemas.openxmlformats.org/presentationml/2006/ole">
            <mc:AlternateContent xmlns:mc="http://schemas.openxmlformats.org/markup-compatibility/2006">
              <mc:Choice xmlns:v="urn:schemas-microsoft-com:vml" Requires="v">
                <p:oleObj name="Document" r:id="rId3" imgW="5956042" imgH="2399530" progId="Word.Document.12">
                  <p:embed/>
                </p:oleObj>
              </mc:Choice>
              <mc:Fallback>
                <p:oleObj name="Document" r:id="rId3" imgW="5956042" imgH="2399530" progId="Word.Document.12">
                  <p:embed/>
                  <p:pic>
                    <p:nvPicPr>
                      <p:cNvPr id="0" name=""/>
                      <p:cNvPicPr/>
                      <p:nvPr/>
                    </p:nvPicPr>
                    <p:blipFill>
                      <a:blip r:embed="rId4"/>
                      <a:stretch>
                        <a:fillRect/>
                      </a:stretch>
                    </p:blipFill>
                    <p:spPr>
                      <a:xfrm>
                        <a:off x="390959" y="1723293"/>
                        <a:ext cx="8869934" cy="4501662"/>
                      </a:xfrm>
                      <a:prstGeom prst="rect">
                        <a:avLst/>
                      </a:prstGeom>
                    </p:spPr>
                  </p:pic>
                </p:oleObj>
              </mc:Fallback>
            </mc:AlternateContent>
          </a:graphicData>
        </a:graphic>
      </p:graphicFrame>
    </p:spTree>
    <p:extLst>
      <p:ext uri="{BB962C8B-B14F-4D97-AF65-F5344CB8AC3E}">
        <p14:creationId xmlns:p14="http://schemas.microsoft.com/office/powerpoint/2010/main" val="97445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404053528"/>
              </p:ext>
            </p:extLst>
          </p:nvPr>
        </p:nvGraphicFramePr>
        <p:xfrm>
          <a:off x="387627" y="1723292"/>
          <a:ext cx="8885328" cy="4536831"/>
        </p:xfrm>
        <a:graphic>
          <a:graphicData uri="http://schemas.openxmlformats.org/presentationml/2006/ole">
            <mc:AlternateContent xmlns:mc="http://schemas.openxmlformats.org/markup-compatibility/2006">
              <mc:Choice xmlns:v="urn:schemas-microsoft-com:vml" Requires="v">
                <p:oleObj name="Document" r:id="rId3" imgW="5956042" imgH="2593162" progId="Word.Document.12">
                  <p:embed/>
                </p:oleObj>
              </mc:Choice>
              <mc:Fallback>
                <p:oleObj name="Document" r:id="rId3" imgW="5956042" imgH="2593162" progId="Word.Document.12">
                  <p:embed/>
                  <p:pic>
                    <p:nvPicPr>
                      <p:cNvPr id="0" name=""/>
                      <p:cNvPicPr/>
                      <p:nvPr/>
                    </p:nvPicPr>
                    <p:blipFill>
                      <a:blip r:embed="rId4"/>
                      <a:stretch>
                        <a:fillRect/>
                      </a:stretch>
                    </p:blipFill>
                    <p:spPr>
                      <a:xfrm>
                        <a:off x="387627" y="1723292"/>
                        <a:ext cx="8885328" cy="4536831"/>
                      </a:xfrm>
                      <a:prstGeom prst="rect">
                        <a:avLst/>
                      </a:prstGeom>
                    </p:spPr>
                  </p:pic>
                </p:oleObj>
              </mc:Fallback>
            </mc:AlternateContent>
          </a:graphicData>
        </a:graphic>
      </p:graphicFrame>
    </p:spTree>
    <p:extLst>
      <p:ext uri="{BB962C8B-B14F-4D97-AF65-F5344CB8AC3E}">
        <p14:creationId xmlns:p14="http://schemas.microsoft.com/office/powerpoint/2010/main" val="105265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a:t>Information on Assignments</a:t>
            </a:r>
            <a:endParaRPr lang="en-CA" b="1" dirty="0"/>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Assignments should generally be done on your own time outside of the agency; however, there may be aspects of your assignments that need to be done at your agency (e.g., access to certain documents, discussion with residents, etc.). It’s important to discuss these aspects with your agency/site supervisor. </a:t>
            </a:r>
            <a:endParaRPr lang="en-CA" dirty="0"/>
          </a:p>
          <a:p>
            <a:pPr marL="0" indent="0">
              <a:buNone/>
            </a:pPr>
            <a:endParaRPr lang="en-CA" dirty="0"/>
          </a:p>
        </p:txBody>
      </p:sp>
    </p:spTree>
    <p:extLst>
      <p:ext uri="{BB962C8B-B14F-4D97-AF65-F5344CB8AC3E}">
        <p14:creationId xmlns:p14="http://schemas.microsoft.com/office/powerpoint/2010/main" val="136305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304260"/>
          </a:xfrm>
        </p:spPr>
        <p:txBody>
          <a:bodyPr/>
          <a:lstStyle/>
          <a:p>
            <a:pPr algn="ctr"/>
            <a:r>
              <a:rPr lang="en-US" b="1" dirty="0"/>
              <a:t>SMART Goals </a:t>
            </a:r>
            <a:br>
              <a:rPr lang="en-US" b="1" dirty="0"/>
            </a:br>
            <a:r>
              <a:rPr lang="en-US" sz="2800" b="1" dirty="0"/>
              <a:t>5% of final grade</a:t>
            </a:r>
            <a:endParaRPr lang="en-CA" sz="2800" b="1" dirty="0"/>
          </a:p>
        </p:txBody>
      </p:sp>
      <p:sp>
        <p:nvSpPr>
          <p:cNvPr id="2" name="Content Placeholder 1"/>
          <p:cNvSpPr>
            <a:spLocks noGrp="1"/>
          </p:cNvSpPr>
          <p:nvPr>
            <p:ph idx="1"/>
          </p:nvPr>
        </p:nvSpPr>
        <p:spPr>
          <a:xfrm>
            <a:off x="890954" y="1934308"/>
            <a:ext cx="7491046" cy="4397044"/>
          </a:xfrm>
        </p:spPr>
        <p:txBody>
          <a:bodyPr>
            <a:normAutofit/>
          </a:bodyPr>
          <a:lstStyle/>
          <a:p>
            <a:pPr marL="0" indent="0">
              <a:buNone/>
            </a:pPr>
            <a:r>
              <a:rPr lang="en-CA" dirty="0"/>
              <a:t>You will be creating goals to help guide your internship. Both you and your agency/site supervisor have shared responsibilities in ensuring these are achievable. Communication is an important aspect in developing your goals. </a:t>
            </a:r>
          </a:p>
          <a:p>
            <a:pPr marL="0" indent="0">
              <a:buNone/>
            </a:pPr>
            <a:r>
              <a:rPr lang="en-US" dirty="0"/>
              <a:t>Make sure your goals are SMART (specific, measurable, action-oriented, realistic, and time-based). </a:t>
            </a:r>
          </a:p>
          <a:p>
            <a:pPr marL="0" indent="0">
              <a:buNone/>
            </a:pPr>
            <a:r>
              <a:rPr lang="en-US" dirty="0"/>
              <a:t>Grading will be based on the evaluation completed by your agency/site supervisor; however, your academic supervisor will be reviewing the goals and giving the final grade.</a:t>
            </a:r>
            <a:endParaRPr lang="en-CA" dirty="0"/>
          </a:p>
          <a:p>
            <a:pPr lvl="0"/>
            <a:endParaRPr lang="en-CA" dirty="0"/>
          </a:p>
          <a:p>
            <a:endParaRPr lang="en-CA" dirty="0"/>
          </a:p>
        </p:txBody>
      </p:sp>
    </p:spTree>
    <p:extLst>
      <p:ext uri="{BB962C8B-B14F-4D97-AF65-F5344CB8AC3E}">
        <p14:creationId xmlns:p14="http://schemas.microsoft.com/office/powerpoint/2010/main" val="3356464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399"/>
            <a:ext cx="8229600" cy="1410587"/>
          </a:xfrm>
        </p:spPr>
        <p:txBody>
          <a:bodyPr>
            <a:normAutofit/>
          </a:bodyPr>
          <a:lstStyle/>
          <a:p>
            <a:pPr algn="ctr"/>
            <a:r>
              <a:rPr lang="en-US" b="1" dirty="0"/>
              <a:t>Weekly Online Discussion</a:t>
            </a:r>
            <a:br>
              <a:rPr lang="en-US" b="1" dirty="0"/>
            </a:br>
            <a:r>
              <a:rPr lang="en-US" sz="2800" b="1" dirty="0"/>
              <a:t>20% of final grade </a:t>
            </a:r>
            <a:endParaRPr lang="en-CA" sz="2800" b="1" dirty="0"/>
          </a:p>
        </p:txBody>
      </p:sp>
      <p:sp>
        <p:nvSpPr>
          <p:cNvPr id="2" name="Content Placeholder 1"/>
          <p:cNvSpPr>
            <a:spLocks noGrp="1"/>
          </p:cNvSpPr>
          <p:nvPr>
            <p:ph idx="1"/>
          </p:nvPr>
        </p:nvSpPr>
        <p:spPr>
          <a:xfrm>
            <a:off x="855785" y="2074127"/>
            <a:ext cx="7502770" cy="4021872"/>
          </a:xfrm>
        </p:spPr>
        <p:txBody>
          <a:bodyPr/>
          <a:lstStyle/>
          <a:p>
            <a:pPr lvl="0"/>
            <a:r>
              <a:rPr lang="en-US" dirty="0"/>
              <a:t>The discussions/forums will include weekly questions posted on Moodle. Lots can be learned when reflecting and having shared discussion with peers. </a:t>
            </a:r>
            <a:endParaRPr lang="en-CA" dirty="0"/>
          </a:p>
          <a:p>
            <a:pPr lvl="0"/>
            <a:r>
              <a:rPr lang="en-US" dirty="0"/>
              <a:t>Grading is on Moodle. Your academic supervisor/instructor will be evaluating and grading the discussions.</a:t>
            </a:r>
            <a:endParaRPr lang="en-CA" dirty="0"/>
          </a:p>
          <a:p>
            <a:pPr marL="0" indent="0">
              <a:buNone/>
            </a:pPr>
            <a:endParaRPr lang="en-CA" dirty="0"/>
          </a:p>
        </p:txBody>
      </p:sp>
    </p:spTree>
    <p:extLst>
      <p:ext uri="{BB962C8B-B14F-4D97-AF65-F5344CB8AC3E}">
        <p14:creationId xmlns:p14="http://schemas.microsoft.com/office/powerpoint/2010/main" val="44327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87302"/>
          </a:xfrm>
        </p:spPr>
        <p:txBody>
          <a:bodyPr>
            <a:normAutofit/>
          </a:bodyPr>
          <a:lstStyle/>
          <a:p>
            <a:pPr algn="ctr"/>
            <a:r>
              <a:rPr lang="en-US" b="1" dirty="0"/>
              <a:t>Service Project</a:t>
            </a:r>
            <a:br>
              <a:rPr lang="en-US" b="1" dirty="0"/>
            </a:br>
            <a:r>
              <a:rPr lang="en-US" sz="2700" b="1" dirty="0"/>
              <a:t>30% of final grade</a:t>
            </a:r>
            <a:endParaRPr lang="en-CA" sz="2700" b="1" dirty="0"/>
          </a:p>
        </p:txBody>
      </p:sp>
      <p:sp>
        <p:nvSpPr>
          <p:cNvPr id="2" name="Content Placeholder 1"/>
          <p:cNvSpPr>
            <a:spLocks noGrp="1"/>
          </p:cNvSpPr>
          <p:nvPr>
            <p:ph idx="1"/>
          </p:nvPr>
        </p:nvSpPr>
        <p:spPr>
          <a:xfrm>
            <a:off x="879230" y="1746738"/>
            <a:ext cx="7502769" cy="4473308"/>
          </a:xfrm>
        </p:spPr>
        <p:txBody>
          <a:bodyPr>
            <a:normAutofit fontScale="92500" lnSpcReduction="10000"/>
          </a:bodyPr>
          <a:lstStyle/>
          <a:p>
            <a:pPr lvl="0"/>
            <a:r>
              <a:rPr lang="en-US" sz="2400" dirty="0"/>
              <a:t>It needs to be something useful to your agency! This project is your responsibility from start to finish and it should be guided by your experience at your agency. Are there areas that need further development, gaps in care, needed program support/evidence to support, etc.? What are your strengths that you can bring to this project? Communication with your agency/site and academic supervisor is important in developing a plan. </a:t>
            </a:r>
            <a:endParaRPr lang="en-CA" sz="2400" dirty="0"/>
          </a:p>
          <a:p>
            <a:pPr lvl="1"/>
            <a:r>
              <a:rPr lang="en-US" sz="2200" dirty="0"/>
              <a:t>Examples:</a:t>
            </a:r>
            <a:endParaRPr lang="en-CA" sz="2200" dirty="0"/>
          </a:p>
          <a:p>
            <a:pPr lvl="2"/>
            <a:r>
              <a:rPr lang="en-US" sz="1900" dirty="0"/>
              <a:t>Comprehensive program plan</a:t>
            </a:r>
            <a:endParaRPr lang="en-CA" sz="1900" dirty="0"/>
          </a:p>
          <a:p>
            <a:pPr lvl="2"/>
            <a:r>
              <a:rPr lang="en-US" sz="1900" u="sng" dirty="0"/>
              <a:t>Multiple</a:t>
            </a:r>
            <a:r>
              <a:rPr lang="en-US" sz="1900" dirty="0"/>
              <a:t> specific program plans/protocols</a:t>
            </a:r>
            <a:endParaRPr lang="en-CA" sz="1900" dirty="0"/>
          </a:p>
          <a:p>
            <a:pPr lvl="2"/>
            <a:r>
              <a:rPr lang="en-US" sz="1900" dirty="0"/>
              <a:t>Case study</a:t>
            </a:r>
            <a:endParaRPr lang="en-CA" sz="1900" dirty="0"/>
          </a:p>
          <a:p>
            <a:pPr lvl="0"/>
            <a:r>
              <a:rPr lang="en-US" sz="2400" dirty="0"/>
              <a:t>Grading: draft, update, and final. Both your agency/site supervisor and your academic supervisor are evaluating and grading your service project.</a:t>
            </a:r>
            <a:endParaRPr lang="en-CA" sz="2400" dirty="0"/>
          </a:p>
          <a:p>
            <a:endParaRPr lang="en-CA" dirty="0"/>
          </a:p>
        </p:txBody>
      </p:sp>
    </p:spTree>
    <p:extLst>
      <p:ext uri="{BB962C8B-B14F-4D97-AF65-F5344CB8AC3E}">
        <p14:creationId xmlns:p14="http://schemas.microsoft.com/office/powerpoint/2010/main" val="3639084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180"/>
            <a:ext cx="8229600" cy="1350336"/>
          </a:xfrm>
        </p:spPr>
        <p:txBody>
          <a:bodyPr>
            <a:normAutofit/>
          </a:bodyPr>
          <a:lstStyle/>
          <a:p>
            <a:pPr algn="ctr"/>
            <a:r>
              <a:rPr lang="en-US" b="1" dirty="0">
                <a:solidFill>
                  <a:schemeClr val="tx1"/>
                </a:solidFill>
              </a:rPr>
              <a:t>Evaluations</a:t>
            </a:r>
            <a:br>
              <a:rPr lang="en-US" b="1" dirty="0">
                <a:solidFill>
                  <a:schemeClr val="tx1"/>
                </a:solidFill>
              </a:rPr>
            </a:br>
            <a:r>
              <a:rPr lang="en-US" sz="2800" b="1" dirty="0"/>
              <a:t>45% of final grade</a:t>
            </a:r>
            <a:endParaRPr lang="en-CA" sz="2800" b="1" dirty="0">
              <a:solidFill>
                <a:schemeClr val="tx1"/>
              </a:solidFill>
            </a:endParaRPr>
          </a:p>
        </p:txBody>
      </p:sp>
      <p:sp>
        <p:nvSpPr>
          <p:cNvPr id="3" name="Content Placeholder 2"/>
          <p:cNvSpPr>
            <a:spLocks noGrp="1"/>
          </p:cNvSpPr>
          <p:nvPr>
            <p:ph idx="1"/>
          </p:nvPr>
        </p:nvSpPr>
        <p:spPr>
          <a:xfrm>
            <a:off x="685346" y="2221557"/>
            <a:ext cx="7765322" cy="3560118"/>
          </a:xfrm>
        </p:spPr>
        <p:txBody>
          <a:bodyPr>
            <a:normAutofit/>
          </a:bodyPr>
          <a:lstStyle/>
          <a:p>
            <a:r>
              <a:rPr lang="en-CA" sz="2250" b="1" dirty="0"/>
              <a:t>Midterm</a:t>
            </a:r>
            <a:r>
              <a:rPr lang="en-CA" sz="2250" dirty="0"/>
              <a:t> and </a:t>
            </a:r>
            <a:r>
              <a:rPr lang="en-CA" sz="2250" b="1" dirty="0"/>
              <a:t>Final Evaluation </a:t>
            </a:r>
            <a:r>
              <a:rPr lang="en-CA" sz="2250" dirty="0"/>
              <a:t>– Completed by your agency/site supervisor and graded by your academic supervisor/instructor.  </a:t>
            </a:r>
            <a:endParaRPr lang="en-CA" sz="2250" b="1" dirty="0"/>
          </a:p>
          <a:p>
            <a:pPr lvl="1"/>
            <a:r>
              <a:rPr lang="en-CA" dirty="0"/>
              <a:t>Above 80% means you are progressing exceptionally well.</a:t>
            </a:r>
          </a:p>
          <a:p>
            <a:pPr lvl="1"/>
            <a:r>
              <a:rPr lang="en-CA" dirty="0"/>
              <a:t>70-80% means you are progressing well and that your skills are on track.</a:t>
            </a:r>
          </a:p>
          <a:p>
            <a:pPr lvl="1"/>
            <a:r>
              <a:rPr lang="en-CA" dirty="0"/>
              <a:t>Below 70% means you may need to put extra effort into ensuring you are developing the necessary skills.</a:t>
            </a:r>
          </a:p>
          <a:p>
            <a:pPr marL="27675" indent="0">
              <a:buNone/>
            </a:pPr>
            <a:endParaRPr lang="en-CA" sz="2250" dirty="0"/>
          </a:p>
          <a:p>
            <a:pPr marL="27675" indent="0">
              <a:buNone/>
            </a:pPr>
            <a:r>
              <a:rPr lang="en-CA" sz="2250" b="1" dirty="0"/>
              <a:t>The course is a Pass/Fail in which you must obtain a mark higher than 70%</a:t>
            </a:r>
          </a:p>
          <a:p>
            <a:endParaRPr lang="en-CA" dirty="0"/>
          </a:p>
        </p:txBody>
      </p:sp>
    </p:spTree>
    <p:extLst>
      <p:ext uri="{BB962C8B-B14F-4D97-AF65-F5344CB8AC3E}">
        <p14:creationId xmlns:p14="http://schemas.microsoft.com/office/powerpoint/2010/main" val="418682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286604"/>
            <a:ext cx="7543800" cy="1225673"/>
          </a:xfrm>
        </p:spPr>
        <p:txBody>
          <a:bodyPr>
            <a:normAutofit/>
          </a:bodyPr>
          <a:lstStyle/>
          <a:p>
            <a:pPr algn="ctr"/>
            <a:r>
              <a:rPr lang="en-US" sz="4000" b="1" dirty="0"/>
              <a:t>Things to do over the next few weeks </a:t>
            </a:r>
          </a:p>
        </p:txBody>
      </p:sp>
      <p:sp>
        <p:nvSpPr>
          <p:cNvPr id="2" name="Content Placeholder 1"/>
          <p:cNvSpPr>
            <a:spLocks noGrp="1"/>
          </p:cNvSpPr>
          <p:nvPr>
            <p:ph idx="1"/>
          </p:nvPr>
        </p:nvSpPr>
        <p:spPr>
          <a:xfrm>
            <a:off x="822960" y="1866538"/>
            <a:ext cx="7664548" cy="4434871"/>
          </a:xfrm>
        </p:spPr>
        <p:txBody>
          <a:bodyPr>
            <a:normAutofit/>
          </a:bodyPr>
          <a:lstStyle/>
          <a:p>
            <a:pPr>
              <a:buFont typeface="Arial" panose="020B0604020202020204" pitchFamily="34" charset="0"/>
              <a:buChar char="•"/>
            </a:pPr>
            <a:r>
              <a:rPr lang="en-US" dirty="0"/>
              <a:t>HSPnet Consent Form &amp; </a:t>
            </a:r>
            <a:r>
              <a:rPr lang="en-US" dirty="0" err="1"/>
              <a:t>FoHS</a:t>
            </a:r>
            <a:r>
              <a:rPr lang="en-US" dirty="0"/>
              <a:t> Consent Form (submit to Marina).</a:t>
            </a:r>
          </a:p>
          <a:p>
            <a:pPr>
              <a:buFont typeface="Arial" panose="020B0604020202020204" pitchFamily="34" charset="0"/>
              <a:buChar char="•"/>
            </a:pPr>
            <a:r>
              <a:rPr lang="en-US" dirty="0"/>
              <a:t>Start to plan for the Police Information Check including Vulnerable Sector Search (reduced cost form on website).</a:t>
            </a:r>
          </a:p>
          <a:p>
            <a:pPr>
              <a:buFont typeface="Arial" panose="020B0604020202020204" pitchFamily="34" charset="0"/>
              <a:buChar char="•"/>
            </a:pPr>
            <a:r>
              <a:rPr lang="en-US" dirty="0"/>
              <a:t>Start gathering immunization records and Immunization History Form.</a:t>
            </a:r>
          </a:p>
          <a:p>
            <a:pPr>
              <a:buFont typeface="Arial" panose="020B0604020202020204" pitchFamily="34" charset="0"/>
              <a:buChar char="•"/>
            </a:pPr>
            <a:r>
              <a:rPr lang="en-US" dirty="0"/>
              <a:t>Work on resume and cover letters. </a:t>
            </a:r>
          </a:p>
          <a:p>
            <a:pPr lvl="1">
              <a:buFont typeface="Arial" panose="020B0604020202020204" pitchFamily="34" charset="0"/>
              <a:buChar char="•"/>
            </a:pPr>
            <a:r>
              <a:rPr lang="en-US" dirty="0"/>
              <a:t>Book an appointment with Career Services to review your resume and cover letter.</a:t>
            </a:r>
          </a:p>
          <a:p>
            <a:pPr lvl="1">
              <a:buFont typeface="Arial" panose="020B0604020202020204" pitchFamily="34" charset="0"/>
              <a:buChar char="•"/>
            </a:pPr>
            <a:r>
              <a:rPr lang="en-US" dirty="0"/>
              <a:t>Ask friends, peers, and family to provide feedback.</a:t>
            </a:r>
          </a:p>
          <a:p>
            <a:pPr lvl="1">
              <a:buFont typeface="Arial" panose="020B0604020202020204" pitchFamily="34" charset="0"/>
              <a:buChar char="•"/>
            </a:pPr>
            <a:r>
              <a:rPr lang="en-US" dirty="0"/>
              <a:t>Marina is willing to review your applications and give feedback, however this is based upon availability – do not leave to last minute, plan ahead.</a:t>
            </a:r>
          </a:p>
          <a:p>
            <a:pPr>
              <a:buFont typeface="Arial" panose="020B0604020202020204" pitchFamily="34" charset="0"/>
              <a:buChar char="•"/>
            </a:pPr>
            <a:r>
              <a:rPr lang="en-US" dirty="0"/>
              <a:t>Review the Uleth TR website to see all the information and documents related to the internship. </a:t>
            </a:r>
          </a:p>
          <a:p>
            <a:pPr lvl="1"/>
            <a:endParaRPr lang="en-US" dirty="0"/>
          </a:p>
        </p:txBody>
      </p:sp>
    </p:spTree>
    <p:extLst>
      <p:ext uri="{BB962C8B-B14F-4D97-AF65-F5344CB8AC3E}">
        <p14:creationId xmlns:p14="http://schemas.microsoft.com/office/powerpoint/2010/main" val="270896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Additional Information</a:t>
            </a:r>
          </a:p>
        </p:txBody>
      </p:sp>
      <p:sp>
        <p:nvSpPr>
          <p:cNvPr id="2" name="Content Placeholder 1"/>
          <p:cNvSpPr>
            <a:spLocks noGrp="1"/>
          </p:cNvSpPr>
          <p:nvPr>
            <p:ph idx="1"/>
          </p:nvPr>
        </p:nvSpPr>
        <p:spPr>
          <a:xfrm>
            <a:off x="457200" y="1958336"/>
            <a:ext cx="8229600" cy="4137664"/>
          </a:xfrm>
        </p:spPr>
        <p:txBody>
          <a:bodyPr/>
          <a:lstStyle/>
          <a:p>
            <a:r>
              <a:rPr lang="en-US" dirty="0"/>
              <a:t>Website for the TR program </a:t>
            </a:r>
          </a:p>
          <a:p>
            <a:r>
              <a:rPr lang="en-CA" dirty="0">
                <a:hlinkClick r:id="rId3">
                  <a:extLst>
                    <a:ext uri="{A12FA001-AC4F-418D-AE19-62706E023703}">
                      <ahyp:hlinkClr xmlns:ahyp="http://schemas.microsoft.com/office/drawing/2018/hyperlinkcolor" val="tx"/>
                    </a:ext>
                  </a:extLst>
                </a:hlinkClick>
              </a:rPr>
              <a:t>https://www.uleth.ca/healthsciences/tr</a:t>
            </a:r>
            <a:endParaRPr lang="en-US" dirty="0"/>
          </a:p>
          <a:p>
            <a:endParaRPr lang="en-US" dirty="0"/>
          </a:p>
          <a:p>
            <a:r>
              <a:rPr lang="en-US" dirty="0"/>
              <a:t>Website for the TR practicum/internship</a:t>
            </a:r>
          </a:p>
          <a:p>
            <a:r>
              <a:rPr lang="en-CA" dirty="0">
                <a:hlinkClick r:id="rId4">
                  <a:extLst>
                    <a:ext uri="{A12FA001-AC4F-418D-AE19-62706E023703}">
                      <ahyp:hlinkClr xmlns:ahyp="http://schemas.microsoft.com/office/drawing/2018/hyperlinkcolor" val="tx"/>
                    </a:ext>
                  </a:extLst>
                </a:hlinkClick>
              </a:rPr>
              <a:t>https://www.uleth.ca/healthsciences/practicum-therapeutic-recreation</a:t>
            </a:r>
            <a:endParaRPr lang="en-US" dirty="0"/>
          </a:p>
        </p:txBody>
      </p:sp>
    </p:spTree>
    <p:extLst>
      <p:ext uri="{BB962C8B-B14F-4D97-AF65-F5344CB8AC3E}">
        <p14:creationId xmlns:p14="http://schemas.microsoft.com/office/powerpoint/2010/main" val="212196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6774"/>
            <a:ext cx="8229600" cy="844826"/>
          </a:xfrm>
        </p:spPr>
        <p:txBody>
          <a:bodyPr/>
          <a:lstStyle/>
          <a:p>
            <a:pPr algn="ctr"/>
            <a:r>
              <a:rPr lang="en-US" b="1" dirty="0"/>
              <a:t>Agenda</a:t>
            </a:r>
          </a:p>
        </p:txBody>
      </p:sp>
      <p:graphicFrame>
        <p:nvGraphicFramePr>
          <p:cNvPr id="7" name="Content Placeholder 1">
            <a:extLst>
              <a:ext uri="{FF2B5EF4-FFF2-40B4-BE49-F238E27FC236}">
                <a16:creationId xmlns:a16="http://schemas.microsoft.com/office/drawing/2014/main" id="{62EF428C-0EAC-81C7-771E-49D24C8D3C8A}"/>
              </a:ext>
            </a:extLst>
          </p:cNvPr>
          <p:cNvGraphicFramePr>
            <a:graphicFrameLocks noGrp="1"/>
          </p:cNvGraphicFramePr>
          <p:nvPr>
            <p:ph idx="1"/>
            <p:extLst>
              <p:ext uri="{D42A27DB-BD31-4B8C-83A1-F6EECF244321}">
                <p14:modId xmlns:p14="http://schemas.microsoft.com/office/powerpoint/2010/main" val="3263197938"/>
              </p:ext>
            </p:extLst>
          </p:nvPr>
        </p:nvGraphicFramePr>
        <p:xfrm>
          <a:off x="457200" y="2007704"/>
          <a:ext cx="8229600" cy="4088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956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Next Meeting</a:t>
            </a:r>
          </a:p>
        </p:txBody>
      </p:sp>
      <p:sp>
        <p:nvSpPr>
          <p:cNvPr id="2" name="Content Placeholder 1"/>
          <p:cNvSpPr>
            <a:spLocks noGrp="1"/>
          </p:cNvSpPr>
          <p:nvPr>
            <p:ph idx="1"/>
          </p:nvPr>
        </p:nvSpPr>
        <p:spPr>
          <a:xfrm>
            <a:off x="822960" y="2141930"/>
            <a:ext cx="7652825" cy="3641281"/>
          </a:xfrm>
        </p:spPr>
        <p:txBody>
          <a:bodyPr>
            <a:normAutofit/>
          </a:bodyPr>
          <a:lstStyle/>
          <a:p>
            <a:r>
              <a:rPr lang="en-US" dirty="0"/>
              <a:t>Monday March 25</a:t>
            </a:r>
            <a:r>
              <a:rPr lang="en-US" baseline="30000" dirty="0"/>
              <a:t>th</a:t>
            </a:r>
            <a:r>
              <a:rPr lang="en-US" dirty="0"/>
              <a:t> from 4:30-6:30pm MT</a:t>
            </a:r>
          </a:p>
          <a:p>
            <a:r>
              <a:rPr lang="en-US" dirty="0"/>
              <a:t>Meeting will be recorded and posted on our website</a:t>
            </a:r>
          </a:p>
          <a:p>
            <a:r>
              <a:rPr lang="en-US" dirty="0"/>
              <a:t>Focus will be on more internship information</a:t>
            </a:r>
          </a:p>
          <a:p>
            <a:pPr lvl="1"/>
            <a:r>
              <a:rPr lang="en-US" dirty="0"/>
              <a:t>documents, application process, internship preparation, internship manual</a:t>
            </a:r>
          </a:p>
        </p:txBody>
      </p:sp>
    </p:spTree>
    <p:extLst>
      <p:ext uri="{BB962C8B-B14F-4D97-AF65-F5344CB8AC3E}">
        <p14:creationId xmlns:p14="http://schemas.microsoft.com/office/powerpoint/2010/main" val="3859851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محتا - به روزترین وبسایت خبری، آموزشی و تحلیلی با موضوع تراجنسی ها،ترنسکشوال ها"/>
          <p:cNvPicPr>
            <a:picLocks noGrp="1" noChangeAspect="1"/>
          </p:cNvPicPr>
          <p:nvPr>
            <p:ph idx="1"/>
          </p:nvPr>
        </p:nvPicPr>
        <p:blipFill>
          <a:blip r:embed="rId3">
            <a:extLst>
              <a:ext uri="{28A0092B-C50C-407E-A947-70E740481C1C}">
                <a14:useLocalDpi xmlns:a14="http://schemas.microsoft.com/office/drawing/2010/main" val="0"/>
              </a:ext>
            </a:extLst>
          </a:blip>
          <a:srcRect t="3345" b="3345"/>
          <a:stretch>
            <a:fillRect/>
          </a:stretch>
        </p:blipFill>
        <p:spPr>
          <a:xfrm>
            <a:off x="1063301" y="1270071"/>
            <a:ext cx="7106135" cy="3947853"/>
          </a:xfrm>
          <a:prstGeom prst="rect">
            <a:avLst/>
          </a:prstGeom>
        </p:spPr>
      </p:pic>
    </p:spTree>
    <p:extLst>
      <p:ext uri="{BB962C8B-B14F-4D97-AF65-F5344CB8AC3E}">
        <p14:creationId xmlns:p14="http://schemas.microsoft.com/office/powerpoint/2010/main" val="375309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DBC30-DDFE-EAE0-88AD-04D16F39F2B0}"/>
              </a:ext>
            </a:extLst>
          </p:cNvPr>
          <p:cNvSpPr>
            <a:spLocks noGrp="1"/>
          </p:cNvSpPr>
          <p:nvPr>
            <p:ph type="title"/>
          </p:nvPr>
        </p:nvSpPr>
        <p:spPr/>
        <p:txBody>
          <a:bodyPr>
            <a:normAutofit/>
          </a:bodyPr>
          <a:lstStyle/>
          <a:p>
            <a:pPr marL="0" indent="0" algn="ctr"/>
            <a:r>
              <a:rPr lang="en-CA" sz="4000" b="1" dirty="0"/>
              <a:t>STUDENT RESPONSIBILITIES</a:t>
            </a:r>
            <a:br>
              <a:rPr lang="en-CA" sz="4800" dirty="0"/>
            </a:br>
            <a:r>
              <a:rPr lang="en-CA" sz="2400" b="1" dirty="0"/>
              <a:t>Before the Internship (12 – 1 months prior)</a:t>
            </a:r>
            <a:endParaRPr lang="en-CA" sz="2400" dirty="0"/>
          </a:p>
        </p:txBody>
      </p:sp>
      <p:sp>
        <p:nvSpPr>
          <p:cNvPr id="3" name="Content Placeholder 2">
            <a:extLst>
              <a:ext uri="{FF2B5EF4-FFF2-40B4-BE49-F238E27FC236}">
                <a16:creationId xmlns:a16="http://schemas.microsoft.com/office/drawing/2014/main" id="{695E8E15-59D7-A5B7-0C3B-3281F3E0A432}"/>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CA" sz="2000" dirty="0"/>
              <a:t>Reflect on what population, setting, agency, and geographic area you wish to complete the internship. Complete the pre-internship survey. *</a:t>
            </a:r>
            <a:r>
              <a:rPr lang="en-CA" sz="2000" i="1" dirty="0"/>
              <a:t>should already be done (was due Feb. 14)</a:t>
            </a:r>
          </a:p>
          <a:p>
            <a:pPr>
              <a:buFont typeface="Arial" panose="020B0604020202020204" pitchFamily="34" charset="0"/>
              <a:buChar char="•"/>
            </a:pPr>
            <a:r>
              <a:rPr lang="en-CA" sz="2000" b="1" dirty="0"/>
              <a:t>Review and familiarize yourself with NCTRC Standards and the Student Internship Guide (nctrc.org).</a:t>
            </a:r>
          </a:p>
          <a:p>
            <a:pPr>
              <a:buFont typeface="Arial" panose="020B0604020202020204" pitchFamily="34" charset="0"/>
              <a:buChar char="•"/>
            </a:pPr>
            <a:r>
              <a:rPr lang="en-CA" sz="2000" b="1" dirty="0"/>
              <a:t>Prepare a current and up-to-date resume and cover letter with list of references. </a:t>
            </a:r>
          </a:p>
          <a:p>
            <a:pPr>
              <a:buFont typeface="Arial" panose="020B0604020202020204" pitchFamily="34" charset="0"/>
              <a:buChar char="•"/>
            </a:pPr>
            <a:r>
              <a:rPr lang="en-CA" sz="2000" dirty="0"/>
              <a:t>Thoroughly review the University of Lethbridge TREC Internship Manual (will be available April 2024). </a:t>
            </a:r>
          </a:p>
          <a:p>
            <a:pPr>
              <a:buFont typeface="Arial" panose="020B0604020202020204" pitchFamily="34" charset="0"/>
              <a:buChar char="•"/>
            </a:pPr>
            <a:r>
              <a:rPr lang="en-CA" sz="2000" dirty="0"/>
              <a:t>Research potential sites/agencies and consider connecting with supervisors you can contact directly. *</a:t>
            </a:r>
            <a:r>
              <a:rPr lang="en-CA" sz="2000" i="1" dirty="0"/>
              <a:t>Keep in mind the considerations discussed at our previous meeting. Also, as a reminder a list of potential sites will be provided to you approximately 5 months before your start date. </a:t>
            </a:r>
          </a:p>
          <a:p>
            <a:pPr>
              <a:buFont typeface="Arial" panose="020B0604020202020204" pitchFamily="34" charset="0"/>
              <a:buChar char="•"/>
            </a:pPr>
            <a:r>
              <a:rPr lang="en-CA" sz="2000" dirty="0"/>
              <a:t>Complete an application for internship to a specific agency. *</a:t>
            </a:r>
            <a:r>
              <a:rPr lang="en-CA" sz="2000" i="1" dirty="0"/>
              <a:t>More application details will be shared at our next meeting.</a:t>
            </a:r>
            <a:endParaRPr lang="en-CA" sz="2000" dirty="0"/>
          </a:p>
          <a:p>
            <a:pPr>
              <a:buFont typeface="Arial" panose="020B0604020202020204" pitchFamily="34" charset="0"/>
              <a:buChar char="•"/>
            </a:pPr>
            <a:r>
              <a:rPr lang="en-CA" sz="2000" dirty="0"/>
              <a:t>Prepare for your interview(s).</a:t>
            </a:r>
            <a:endParaRPr lang="en-CA" dirty="0"/>
          </a:p>
        </p:txBody>
      </p:sp>
    </p:spTree>
    <p:extLst>
      <p:ext uri="{BB962C8B-B14F-4D97-AF65-F5344CB8AC3E}">
        <p14:creationId xmlns:p14="http://schemas.microsoft.com/office/powerpoint/2010/main" val="242155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5E8FB-F23C-FE5B-7D41-40281C25490C}"/>
              </a:ext>
            </a:extLst>
          </p:cNvPr>
          <p:cNvSpPr>
            <a:spLocks noGrp="1"/>
          </p:cNvSpPr>
          <p:nvPr>
            <p:ph type="title"/>
          </p:nvPr>
        </p:nvSpPr>
        <p:spPr/>
        <p:txBody>
          <a:bodyPr>
            <a:noAutofit/>
          </a:bodyPr>
          <a:lstStyle/>
          <a:p>
            <a:pPr algn="ctr"/>
            <a:r>
              <a:rPr lang="en-CA" sz="4000" b="1" dirty="0"/>
              <a:t>STUDENT RESPONSIBILITIES</a:t>
            </a:r>
            <a:br>
              <a:rPr lang="en-CA" sz="4000" dirty="0"/>
            </a:br>
            <a:r>
              <a:rPr lang="en-CA" sz="2400" b="1" dirty="0"/>
              <a:t>Before the Internship (12 – 1 months prior) cont.</a:t>
            </a:r>
            <a:endParaRPr lang="en-CA" sz="2400" dirty="0"/>
          </a:p>
        </p:txBody>
      </p:sp>
      <p:sp>
        <p:nvSpPr>
          <p:cNvPr id="3" name="Content Placeholder 2">
            <a:extLst>
              <a:ext uri="{FF2B5EF4-FFF2-40B4-BE49-F238E27FC236}">
                <a16:creationId xmlns:a16="http://schemas.microsoft.com/office/drawing/2014/main" id="{0E803039-C048-925F-B464-BA2611272B16}"/>
              </a:ext>
            </a:extLst>
          </p:cNvPr>
          <p:cNvSpPr>
            <a:spLocks noGrp="1"/>
          </p:cNvSpPr>
          <p:nvPr>
            <p:ph idx="1"/>
          </p:nvPr>
        </p:nvSpPr>
        <p:spPr>
          <a:xfrm>
            <a:off x="822959" y="2074984"/>
            <a:ext cx="7543801" cy="4009293"/>
          </a:xfrm>
        </p:spPr>
        <p:txBody>
          <a:bodyPr/>
          <a:lstStyle/>
          <a:p>
            <a:pPr lvl="0">
              <a:buFont typeface="Arial" panose="020B0604020202020204" pitchFamily="34" charset="0"/>
              <a:buChar char="•"/>
            </a:pPr>
            <a:r>
              <a:rPr lang="en-CA" sz="2000" dirty="0"/>
              <a:t>The agency will contact you for an interview. Once interviewed you will be contacted by the agency if you are a successful candidate.</a:t>
            </a:r>
          </a:p>
          <a:p>
            <a:pPr lvl="0">
              <a:buFont typeface="Arial" panose="020B0604020202020204" pitchFamily="34" charset="0"/>
              <a:buChar char="•"/>
            </a:pPr>
            <a:r>
              <a:rPr lang="en-CA" sz="2000" dirty="0"/>
              <a:t>It is highly recommended that you provide the agency a response regarding your acceptance </a:t>
            </a:r>
            <a:r>
              <a:rPr lang="en-CA" sz="2000" u="sng" dirty="0"/>
              <a:t>no later than one week after being contacted by them</a:t>
            </a:r>
            <a:r>
              <a:rPr lang="en-CA" sz="2000" dirty="0"/>
              <a:t>. Although you may have more than one potential option, it is important to be decisive and timely as this reflects on your professionalism.</a:t>
            </a:r>
          </a:p>
          <a:p>
            <a:pPr lvl="0">
              <a:buFont typeface="Arial" panose="020B0604020202020204" pitchFamily="34" charset="0"/>
              <a:buChar char="•"/>
            </a:pPr>
            <a:r>
              <a:rPr lang="en-CA" sz="2000" dirty="0"/>
              <a:t>Confirm internship by completing Internship Agreement and submitting all required documentation.  </a:t>
            </a:r>
          </a:p>
          <a:p>
            <a:pPr lvl="0">
              <a:buFont typeface="Arial" panose="020B0604020202020204" pitchFamily="34" charset="0"/>
              <a:buChar char="•"/>
            </a:pPr>
            <a:r>
              <a:rPr lang="en-CA" sz="2000" dirty="0"/>
              <a:t>Review the agency/site prerequisites for the internship (do you need CPR, mask fit testing, etc.), ask your agency supervisor. </a:t>
            </a:r>
          </a:p>
          <a:p>
            <a:endParaRPr lang="en-CA" dirty="0"/>
          </a:p>
        </p:txBody>
      </p:sp>
    </p:spTree>
    <p:extLst>
      <p:ext uri="{BB962C8B-B14F-4D97-AF65-F5344CB8AC3E}">
        <p14:creationId xmlns:p14="http://schemas.microsoft.com/office/powerpoint/2010/main" val="395748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5BB96-31D4-8487-8821-451D19B67DE6}"/>
              </a:ext>
            </a:extLst>
          </p:cNvPr>
          <p:cNvSpPr>
            <a:spLocks noGrp="1"/>
          </p:cNvSpPr>
          <p:nvPr>
            <p:ph type="title"/>
          </p:nvPr>
        </p:nvSpPr>
        <p:spPr/>
        <p:txBody>
          <a:bodyPr>
            <a:noAutofit/>
          </a:bodyPr>
          <a:lstStyle/>
          <a:p>
            <a:pPr algn="ctr"/>
            <a:r>
              <a:rPr lang="en-CA" sz="4000" b="1" dirty="0"/>
              <a:t>STUDENT RESPONSIBILITIES</a:t>
            </a:r>
            <a:br>
              <a:rPr lang="en-CA" sz="4000" dirty="0"/>
            </a:br>
            <a:r>
              <a:rPr lang="en-CA" sz="2400" b="1" dirty="0"/>
              <a:t>Before the Internship (12 – 1 months prior) cont.</a:t>
            </a:r>
            <a:endParaRPr lang="en-CA" sz="2400" dirty="0"/>
          </a:p>
        </p:txBody>
      </p:sp>
      <p:sp>
        <p:nvSpPr>
          <p:cNvPr id="3" name="Content Placeholder 2">
            <a:extLst>
              <a:ext uri="{FF2B5EF4-FFF2-40B4-BE49-F238E27FC236}">
                <a16:creationId xmlns:a16="http://schemas.microsoft.com/office/drawing/2014/main" id="{79B83041-E4FF-E1BF-04CA-8E2183723291}"/>
              </a:ext>
            </a:extLst>
          </p:cNvPr>
          <p:cNvSpPr>
            <a:spLocks noGrp="1"/>
          </p:cNvSpPr>
          <p:nvPr>
            <p:ph idx="1"/>
          </p:nvPr>
        </p:nvSpPr>
        <p:spPr>
          <a:xfrm>
            <a:off x="822959" y="2063262"/>
            <a:ext cx="7543801" cy="3805832"/>
          </a:xfrm>
        </p:spPr>
        <p:txBody>
          <a:bodyPr/>
          <a:lstStyle/>
          <a:p>
            <a:pPr lvl="0">
              <a:buFont typeface="Arial" panose="020B0604020202020204" pitchFamily="34" charset="0"/>
              <a:buChar char="•"/>
            </a:pPr>
            <a:r>
              <a:rPr lang="en-CA" sz="2000" dirty="0"/>
              <a:t>Inquire about the agency’s dress code by contacting the agency/site supervisor </a:t>
            </a:r>
            <a:r>
              <a:rPr lang="en-CA" sz="2000" u="sng" dirty="0"/>
              <a:t>in advance</a:t>
            </a:r>
            <a:r>
              <a:rPr lang="en-CA" sz="2000" dirty="0"/>
              <a:t> and be sure to inquire about the working schedule and any other questions you may have. </a:t>
            </a:r>
          </a:p>
          <a:p>
            <a:pPr lvl="0">
              <a:buFont typeface="Arial" panose="020B0604020202020204" pitchFamily="34" charset="0"/>
              <a:buChar char="•"/>
            </a:pPr>
            <a:r>
              <a:rPr lang="en-CA" sz="2000" dirty="0"/>
              <a:t>Prepare a personal budget to make certain you have the finances to support participation in the internship for 15 weeks.</a:t>
            </a:r>
          </a:p>
          <a:p>
            <a:pPr lvl="0">
              <a:buFont typeface="Arial" panose="020B0604020202020204" pitchFamily="34" charset="0"/>
              <a:buChar char="•"/>
            </a:pPr>
            <a:r>
              <a:rPr lang="en-CA" sz="2000" dirty="0"/>
              <a:t>Ensure you have adequate accommodations in place.</a:t>
            </a:r>
          </a:p>
          <a:p>
            <a:endParaRPr lang="en-CA" dirty="0"/>
          </a:p>
        </p:txBody>
      </p:sp>
    </p:spTree>
    <p:extLst>
      <p:ext uri="{BB962C8B-B14F-4D97-AF65-F5344CB8AC3E}">
        <p14:creationId xmlns:p14="http://schemas.microsoft.com/office/powerpoint/2010/main" val="403341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Cover Letter</a:t>
            </a:r>
          </a:p>
        </p:txBody>
      </p:sp>
      <p:sp>
        <p:nvSpPr>
          <p:cNvPr id="2" name="Content Placeholder 1"/>
          <p:cNvSpPr>
            <a:spLocks noGrp="1"/>
          </p:cNvSpPr>
          <p:nvPr>
            <p:ph idx="1"/>
          </p:nvPr>
        </p:nvSpPr>
        <p:spPr>
          <a:xfrm>
            <a:off x="822960" y="2239108"/>
            <a:ext cx="8008806" cy="4250902"/>
          </a:xfrm>
        </p:spPr>
        <p:txBody>
          <a:bodyPr>
            <a:normAutofit/>
          </a:bodyPr>
          <a:lstStyle/>
          <a:p>
            <a:pPr marL="0" indent="0">
              <a:buNone/>
            </a:pPr>
            <a:r>
              <a:rPr lang="en-CA" dirty="0"/>
              <a:t>The purpose of a cover letter is to let an agency know that you are interested in an internship and that you are qualified. Through this letter, you must make the agency want to give you an interview. This is the agency’s first impression of you! Some guidelines are the following:</a:t>
            </a:r>
          </a:p>
          <a:p>
            <a:pPr lvl="1">
              <a:buFont typeface="Arial" panose="020B0604020202020204" pitchFamily="34" charset="0"/>
              <a:buChar char="•"/>
            </a:pPr>
            <a:r>
              <a:rPr lang="en-CA" sz="2000" dirty="0"/>
              <a:t>Every cover letter should be written in your own words.</a:t>
            </a:r>
          </a:p>
          <a:p>
            <a:pPr lvl="1">
              <a:buFont typeface="Arial" panose="020B0604020202020204" pitchFamily="34" charset="0"/>
              <a:buChar char="•"/>
            </a:pPr>
            <a:r>
              <a:rPr lang="en-CA" sz="2000" dirty="0"/>
              <a:t>Pay careful attention to spelling, punctuation, grammar, and style.</a:t>
            </a:r>
          </a:p>
          <a:p>
            <a:pPr lvl="1">
              <a:buFont typeface="Arial" panose="020B0604020202020204" pitchFamily="34" charset="0"/>
              <a:buChar char="•"/>
            </a:pPr>
            <a:r>
              <a:rPr lang="en-CA" sz="2000" dirty="0"/>
              <a:t>The letter should be no more than one page in length.</a:t>
            </a:r>
          </a:p>
          <a:p>
            <a:pPr lvl="1">
              <a:buFont typeface="Arial" panose="020B0604020202020204" pitchFamily="34" charset="0"/>
              <a:buChar char="•"/>
            </a:pPr>
            <a:r>
              <a:rPr lang="en-CA" sz="2000" u="sng" dirty="0">
                <a:hlinkClick r:id="rId3">
                  <a:extLst>
                    <a:ext uri="{A12FA001-AC4F-418D-AE19-62706E023703}">
                      <ahyp:hlinkClr xmlns:ahyp="http://schemas.microsoft.com/office/drawing/2018/hyperlinkcolor" val="tx"/>
                    </a:ext>
                  </a:extLst>
                </a:hlinkClick>
              </a:rPr>
              <a:t>https://www.uleth.ca/career-bridge/career-services</a:t>
            </a:r>
            <a:r>
              <a:rPr lang="en-CA" sz="2000" u="sng" dirty="0"/>
              <a:t> </a:t>
            </a:r>
            <a:endParaRPr lang="en-CA" sz="2000" dirty="0"/>
          </a:p>
        </p:txBody>
      </p:sp>
    </p:spTree>
    <p:extLst>
      <p:ext uri="{BB962C8B-B14F-4D97-AF65-F5344CB8AC3E}">
        <p14:creationId xmlns:p14="http://schemas.microsoft.com/office/powerpoint/2010/main" val="158667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What to include in your Resume</a:t>
            </a:r>
          </a:p>
        </p:txBody>
      </p:sp>
      <p:sp>
        <p:nvSpPr>
          <p:cNvPr id="2" name="Content Placeholder 1"/>
          <p:cNvSpPr>
            <a:spLocks noGrp="1"/>
          </p:cNvSpPr>
          <p:nvPr>
            <p:ph idx="1"/>
          </p:nvPr>
        </p:nvSpPr>
        <p:spPr>
          <a:xfrm>
            <a:off x="822960" y="1969477"/>
            <a:ext cx="7863840" cy="4325816"/>
          </a:xfrm>
        </p:spPr>
        <p:txBody>
          <a:bodyPr>
            <a:normAutofit fontScale="70000" lnSpcReduction="20000"/>
          </a:bodyPr>
          <a:lstStyle/>
          <a:p>
            <a:pPr lvl="0">
              <a:buFont typeface="Arial" panose="020B0604020202020204" pitchFamily="34" charset="0"/>
              <a:buChar char="•"/>
            </a:pPr>
            <a:r>
              <a:rPr lang="en-CA" sz="2800" dirty="0"/>
              <a:t>Previous work in TR or assistant roles</a:t>
            </a:r>
          </a:p>
          <a:p>
            <a:pPr lvl="0">
              <a:buFont typeface="Arial" panose="020B0604020202020204" pitchFamily="34" charset="0"/>
              <a:buChar char="•"/>
            </a:pPr>
            <a:r>
              <a:rPr lang="en-CA" sz="2800" dirty="0"/>
              <a:t>Previous work in recreation and leisure areas</a:t>
            </a:r>
          </a:p>
          <a:p>
            <a:pPr lvl="0">
              <a:buFont typeface="Arial" panose="020B0604020202020204" pitchFamily="34" charset="0"/>
              <a:buChar char="•"/>
            </a:pPr>
            <a:r>
              <a:rPr lang="en-CA" sz="2800" dirty="0"/>
              <a:t>Your college/university placements with lots of detail</a:t>
            </a:r>
          </a:p>
          <a:p>
            <a:pPr lvl="0">
              <a:buFont typeface="Arial" panose="020B0604020202020204" pitchFamily="34" charset="0"/>
              <a:buChar char="•"/>
            </a:pPr>
            <a:r>
              <a:rPr lang="en-CA" sz="2800" dirty="0"/>
              <a:t>Education background (high school not needed)</a:t>
            </a:r>
          </a:p>
          <a:p>
            <a:pPr lvl="0">
              <a:buFont typeface="Arial" panose="020B0604020202020204" pitchFamily="34" charset="0"/>
              <a:buChar char="•"/>
            </a:pPr>
            <a:r>
              <a:rPr lang="en-CA" sz="2800" dirty="0"/>
              <a:t>All experiences here at U of L</a:t>
            </a:r>
          </a:p>
          <a:p>
            <a:pPr lvl="1">
              <a:buFont typeface="Arial" panose="020B0604020202020204" pitchFamily="34" charset="0"/>
              <a:buChar char="•"/>
            </a:pPr>
            <a:r>
              <a:rPr lang="en-CA" dirty="0"/>
              <a:t>Field Trips, labs, and events,</a:t>
            </a:r>
          </a:p>
          <a:p>
            <a:pPr lvl="1">
              <a:buFont typeface="Arial" panose="020B0604020202020204" pitchFamily="34" charset="0"/>
              <a:buChar char="•"/>
            </a:pPr>
            <a:r>
              <a:rPr lang="en-US" dirty="0"/>
              <a:t>Clubs,</a:t>
            </a:r>
            <a:endParaRPr lang="en-CA" dirty="0"/>
          </a:p>
          <a:p>
            <a:pPr lvl="1">
              <a:buFont typeface="Arial" panose="020B0604020202020204" pitchFamily="34" charset="0"/>
              <a:buChar char="•"/>
            </a:pPr>
            <a:r>
              <a:rPr lang="en-CA" dirty="0"/>
              <a:t>Facilitation experiences,</a:t>
            </a:r>
          </a:p>
          <a:p>
            <a:pPr lvl="1">
              <a:buFont typeface="Arial" panose="020B0604020202020204" pitchFamily="34" charset="0"/>
              <a:buChar char="•"/>
            </a:pPr>
            <a:r>
              <a:rPr lang="en-CA" dirty="0"/>
              <a:t>TR month planning and implementation, etc.</a:t>
            </a:r>
          </a:p>
          <a:p>
            <a:pPr lvl="0">
              <a:buFont typeface="Arial" panose="020B0604020202020204" pitchFamily="34" charset="0"/>
              <a:buChar char="•"/>
            </a:pPr>
            <a:r>
              <a:rPr lang="en-CA" sz="2800" dirty="0"/>
              <a:t>Are you member of ATRA, CTRA, others? </a:t>
            </a:r>
          </a:p>
          <a:p>
            <a:pPr lvl="1">
              <a:buFont typeface="Arial" panose="020B0604020202020204" pitchFamily="34" charset="0"/>
              <a:buChar char="•"/>
            </a:pPr>
            <a:r>
              <a:rPr lang="en-CA" dirty="0"/>
              <a:t>Any committees? Volunteer work? Attend regular meetings?</a:t>
            </a:r>
          </a:p>
          <a:p>
            <a:pPr lvl="0">
              <a:buFont typeface="Arial" panose="020B0604020202020204" pitchFamily="34" charset="0"/>
              <a:buChar char="•"/>
            </a:pPr>
            <a:r>
              <a:rPr lang="en-CA" sz="2800" dirty="0"/>
              <a:t>Volunteer experience</a:t>
            </a:r>
          </a:p>
          <a:p>
            <a:pPr lvl="0">
              <a:buFont typeface="Arial" panose="020B0604020202020204" pitchFamily="34" charset="0"/>
              <a:buChar char="•"/>
            </a:pPr>
            <a:r>
              <a:rPr lang="en-CA" sz="2800" dirty="0"/>
              <a:t>Certifications related to health and human services</a:t>
            </a:r>
          </a:p>
        </p:txBody>
      </p:sp>
    </p:spTree>
    <p:extLst>
      <p:ext uri="{BB962C8B-B14F-4D97-AF65-F5344CB8AC3E}">
        <p14:creationId xmlns:p14="http://schemas.microsoft.com/office/powerpoint/2010/main" val="328378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a:t>Resume Writing Tips</a:t>
            </a:r>
            <a:endParaRPr lang="en-CA" b="1" dirty="0"/>
          </a:p>
        </p:txBody>
      </p:sp>
      <p:sp>
        <p:nvSpPr>
          <p:cNvPr id="2" name="Content Placeholder 1"/>
          <p:cNvSpPr>
            <a:spLocks noGrp="1"/>
          </p:cNvSpPr>
          <p:nvPr>
            <p:ph idx="1"/>
          </p:nvPr>
        </p:nvSpPr>
        <p:spPr>
          <a:xfrm>
            <a:off x="822960" y="1737362"/>
            <a:ext cx="7543800" cy="4604824"/>
          </a:xfrm>
        </p:spPr>
        <p:txBody>
          <a:bodyPr>
            <a:normAutofit/>
          </a:bodyPr>
          <a:lstStyle/>
          <a:p>
            <a:pPr lvl="0">
              <a:buFont typeface="Arial" panose="020B0604020202020204" pitchFamily="34" charset="0"/>
              <a:buChar char="•"/>
            </a:pPr>
            <a:r>
              <a:rPr lang="en-CA" dirty="0"/>
              <a:t>Attention to spelling, punctuation, grammar, and style.</a:t>
            </a:r>
          </a:p>
          <a:p>
            <a:pPr lvl="0">
              <a:buFont typeface="Arial" panose="020B0604020202020204" pitchFamily="34" charset="0"/>
              <a:buChar char="•"/>
            </a:pPr>
            <a:r>
              <a:rPr lang="en-CA" dirty="0"/>
              <a:t>Proofread your resume using a dictionary and have other people proofread it.</a:t>
            </a:r>
          </a:p>
          <a:p>
            <a:pPr lvl="0">
              <a:buFont typeface="Arial" panose="020B0604020202020204" pitchFamily="34" charset="0"/>
              <a:buChar char="•"/>
            </a:pPr>
            <a:r>
              <a:rPr lang="en-CA" dirty="0"/>
              <a:t>Organize information in a logical fashion.</a:t>
            </a:r>
          </a:p>
          <a:p>
            <a:pPr lvl="0">
              <a:buFont typeface="Arial" panose="020B0604020202020204" pitchFamily="34" charset="0"/>
              <a:buChar char="•"/>
            </a:pPr>
            <a:r>
              <a:rPr lang="en-CA" dirty="0"/>
              <a:t>Keep descriptions clear and to the point.</a:t>
            </a:r>
          </a:p>
          <a:p>
            <a:pPr lvl="0">
              <a:buFont typeface="Arial" panose="020B0604020202020204" pitchFamily="34" charset="0"/>
              <a:buChar char="•"/>
            </a:pPr>
            <a:r>
              <a:rPr lang="en-CA" dirty="0"/>
              <a:t>Confine your information to two pages.</a:t>
            </a:r>
          </a:p>
          <a:p>
            <a:pPr lvl="0">
              <a:buFont typeface="Arial" panose="020B0604020202020204" pitchFamily="34" charset="0"/>
              <a:buChar char="•"/>
            </a:pPr>
            <a:r>
              <a:rPr lang="en-CA" dirty="0"/>
              <a:t>Use a simple, easy-to-read font.</a:t>
            </a:r>
          </a:p>
          <a:p>
            <a:pPr lvl="0">
              <a:buFont typeface="Arial" panose="020B0604020202020204" pitchFamily="34" charset="0"/>
              <a:buChar char="•"/>
            </a:pPr>
            <a:r>
              <a:rPr lang="en-CA" dirty="0"/>
              <a:t>Include as much work experience detail as possible, especially the transferable areas.</a:t>
            </a:r>
          </a:p>
          <a:p>
            <a:pPr lvl="0">
              <a:buFont typeface="Arial" panose="020B0604020202020204" pitchFamily="34" charset="0"/>
              <a:buChar char="•"/>
            </a:pPr>
            <a:r>
              <a:rPr lang="en-CA" dirty="0"/>
              <a:t>Tailor your information to the population/setting. </a:t>
            </a:r>
          </a:p>
          <a:p>
            <a:pPr lvl="0">
              <a:buFont typeface="Arial" panose="020B0604020202020204" pitchFamily="34" charset="0"/>
              <a:buChar char="•"/>
            </a:pPr>
            <a:r>
              <a:rPr lang="en-CA" u="sng" dirty="0">
                <a:hlinkClick r:id="rId3">
                  <a:extLst>
                    <a:ext uri="{A12FA001-AC4F-418D-AE19-62706E023703}">
                      <ahyp:hlinkClr xmlns:ahyp="http://schemas.microsoft.com/office/drawing/2018/hyperlinkcolor" val="tx"/>
                    </a:ext>
                  </a:extLst>
                </a:hlinkClick>
              </a:rPr>
              <a:t>https://www.uleth.ca/career-bridge/career-services</a:t>
            </a:r>
            <a:r>
              <a:rPr lang="en-CA" u="sng" dirty="0"/>
              <a:t> </a:t>
            </a:r>
            <a:endParaRPr lang="en-CA" dirty="0"/>
          </a:p>
        </p:txBody>
      </p:sp>
    </p:spTree>
    <p:extLst>
      <p:ext uri="{BB962C8B-B14F-4D97-AF65-F5344CB8AC3E}">
        <p14:creationId xmlns:p14="http://schemas.microsoft.com/office/powerpoint/2010/main" val="291615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1332734" y="1915286"/>
            <a:ext cx="6791357" cy="4428541"/>
          </a:xfrm>
          <a:prstGeom prst="rect">
            <a:avLst/>
          </a:prstGeom>
        </p:spPr>
      </p:pic>
      <p:sp>
        <p:nvSpPr>
          <p:cNvPr id="2" name="TextBox 1"/>
          <p:cNvSpPr txBox="1"/>
          <p:nvPr/>
        </p:nvSpPr>
        <p:spPr>
          <a:xfrm>
            <a:off x="1170776" y="363415"/>
            <a:ext cx="6640489" cy="1323439"/>
          </a:xfrm>
          <a:prstGeom prst="rect">
            <a:avLst/>
          </a:prstGeom>
          <a:noFill/>
        </p:spPr>
        <p:txBody>
          <a:bodyPr wrap="square" rtlCol="0">
            <a:spAutoFit/>
          </a:bodyPr>
          <a:lstStyle/>
          <a:p>
            <a:pPr algn="ctr"/>
            <a:r>
              <a:rPr lang="en-US" sz="4000" b="1" u="sng" dirty="0"/>
              <a:t>Suggested</a:t>
            </a:r>
            <a:r>
              <a:rPr lang="en-US" sz="4000" b="1" dirty="0"/>
              <a:t> Timeline During Placement </a:t>
            </a:r>
            <a:endParaRPr lang="en-CA" sz="4000" b="1" dirty="0"/>
          </a:p>
        </p:txBody>
      </p:sp>
    </p:spTree>
    <p:extLst>
      <p:ext uri="{BB962C8B-B14F-4D97-AF65-F5344CB8AC3E}">
        <p14:creationId xmlns:p14="http://schemas.microsoft.com/office/powerpoint/2010/main" val="40438740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3785</TotalTime>
  <Words>1364</Words>
  <Application>Microsoft Office PowerPoint</Application>
  <PresentationFormat>On-screen Show (4:3)</PresentationFormat>
  <Paragraphs>121</Paragraphs>
  <Slides>21</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Calibri Light</vt:lpstr>
      <vt:lpstr>Retrospect</vt:lpstr>
      <vt:lpstr>Document</vt:lpstr>
      <vt:lpstr>Therapeutic Recreation Internship</vt:lpstr>
      <vt:lpstr>Agenda</vt:lpstr>
      <vt:lpstr>STUDENT RESPONSIBILITIES Before the Internship (12 – 1 months prior)</vt:lpstr>
      <vt:lpstr>STUDENT RESPONSIBILITIES Before the Internship (12 – 1 months prior) cont.</vt:lpstr>
      <vt:lpstr>STUDENT RESPONSIBILITIES Before the Internship (12 – 1 months prior) cont.</vt:lpstr>
      <vt:lpstr>Cover Letter</vt:lpstr>
      <vt:lpstr>What to include in your Resume</vt:lpstr>
      <vt:lpstr>Resume Writing Tips</vt:lpstr>
      <vt:lpstr>PowerPoint Presentation</vt:lpstr>
      <vt:lpstr>PowerPoint Presentation</vt:lpstr>
      <vt:lpstr>PowerPoint Presentation</vt:lpstr>
      <vt:lpstr>PowerPoint Presentation</vt:lpstr>
      <vt:lpstr>Information on Assignments</vt:lpstr>
      <vt:lpstr>SMART Goals  5% of final grade</vt:lpstr>
      <vt:lpstr>Weekly Online Discussion 20% of final grade </vt:lpstr>
      <vt:lpstr>Service Project 30% of final grade</vt:lpstr>
      <vt:lpstr>Evaluations 45% of final grade</vt:lpstr>
      <vt:lpstr>Things to do over the next few weeks </vt:lpstr>
      <vt:lpstr>Additional Information</vt:lpstr>
      <vt:lpstr>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Internship/Practicum</dc:title>
  <dc:creator>Aimee Douziech</dc:creator>
  <cp:lastModifiedBy>Christman, Marina</cp:lastModifiedBy>
  <cp:revision>67</cp:revision>
  <cp:lastPrinted>2020-02-26T15:26:24Z</cp:lastPrinted>
  <dcterms:created xsi:type="dcterms:W3CDTF">2019-02-10T01:16:41Z</dcterms:created>
  <dcterms:modified xsi:type="dcterms:W3CDTF">2024-02-07T18:50:01Z</dcterms:modified>
</cp:coreProperties>
</file>