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0" r:id="rId1"/>
  </p:sldMasterIdLst>
  <p:notesMasterIdLst>
    <p:notesMasterId r:id="rId23"/>
  </p:notesMasterIdLst>
  <p:sldIdLst>
    <p:sldId id="256" r:id="rId2"/>
    <p:sldId id="257" r:id="rId3"/>
    <p:sldId id="266" r:id="rId4"/>
    <p:sldId id="271" r:id="rId5"/>
    <p:sldId id="262" r:id="rId6"/>
    <p:sldId id="260" r:id="rId7"/>
    <p:sldId id="263" r:id="rId8"/>
    <p:sldId id="273" r:id="rId9"/>
    <p:sldId id="275" r:id="rId10"/>
    <p:sldId id="278" r:id="rId11"/>
    <p:sldId id="277" r:id="rId12"/>
    <p:sldId id="276" r:id="rId13"/>
    <p:sldId id="279" r:id="rId14"/>
    <p:sldId id="267" r:id="rId15"/>
    <p:sldId id="268" r:id="rId16"/>
    <p:sldId id="269" r:id="rId17"/>
    <p:sldId id="270" r:id="rId18"/>
    <p:sldId id="264" r:id="rId19"/>
    <p:sldId id="265" r:id="rId20"/>
    <p:sldId id="258" r:id="rId21"/>
    <p:sldId id="259" r:id="rId2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49"/>
    <p:restoredTop sz="82789" autoAdjust="0"/>
  </p:normalViewPr>
  <p:slideViewPr>
    <p:cSldViewPr snapToGrid="0" snapToObjects="1">
      <p:cViewPr varScale="1">
        <p:scale>
          <a:sx n="63" d="100"/>
          <a:sy n="63"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92CBB8-5DB3-4D4A-82FE-239F72D36C23}"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CDFC7A45-97CA-4861-84AB-6099F703F0C4}">
      <dgm:prSet/>
      <dgm:spPr/>
      <dgm:t>
        <a:bodyPr/>
        <a:lstStyle/>
        <a:p>
          <a:r>
            <a:rPr lang="en-US"/>
            <a:t>Student Responsibilities – before the internship</a:t>
          </a:r>
        </a:p>
      </dgm:t>
    </dgm:pt>
    <dgm:pt modelId="{E9D986CC-A70A-4960-B763-2F0D5DC173A1}" type="parTrans" cxnId="{D4CD1BA9-A10A-42E1-AC91-551EE5478D30}">
      <dgm:prSet/>
      <dgm:spPr/>
      <dgm:t>
        <a:bodyPr/>
        <a:lstStyle/>
        <a:p>
          <a:endParaRPr lang="en-US"/>
        </a:p>
      </dgm:t>
    </dgm:pt>
    <dgm:pt modelId="{131E953A-C8F4-4899-BD11-5702D63D2CC0}" type="sibTrans" cxnId="{D4CD1BA9-A10A-42E1-AC91-551EE5478D30}">
      <dgm:prSet/>
      <dgm:spPr/>
      <dgm:t>
        <a:bodyPr/>
        <a:lstStyle/>
        <a:p>
          <a:endParaRPr lang="en-US"/>
        </a:p>
      </dgm:t>
    </dgm:pt>
    <dgm:pt modelId="{401B7661-9550-4092-849C-741301EE67C2}">
      <dgm:prSet/>
      <dgm:spPr/>
      <dgm:t>
        <a:bodyPr/>
        <a:lstStyle/>
        <a:p>
          <a:r>
            <a:rPr lang="en-US"/>
            <a:t>Recommendations for contacting potential supervisors </a:t>
          </a:r>
        </a:p>
      </dgm:t>
    </dgm:pt>
    <dgm:pt modelId="{709A94B5-F1EB-401D-8E0D-0A37718303DE}" type="parTrans" cxnId="{888D1DD3-BB93-42A0-932E-312548E24426}">
      <dgm:prSet/>
      <dgm:spPr/>
      <dgm:t>
        <a:bodyPr/>
        <a:lstStyle/>
        <a:p>
          <a:endParaRPr lang="en-US"/>
        </a:p>
      </dgm:t>
    </dgm:pt>
    <dgm:pt modelId="{FE73692C-FBC3-4206-A437-17E500CA4021}" type="sibTrans" cxnId="{888D1DD3-BB93-42A0-932E-312548E24426}">
      <dgm:prSet/>
      <dgm:spPr/>
      <dgm:t>
        <a:bodyPr/>
        <a:lstStyle/>
        <a:p>
          <a:endParaRPr lang="en-US"/>
        </a:p>
      </dgm:t>
    </dgm:pt>
    <dgm:pt modelId="{33C3931D-40EA-4B4D-8F5C-9BC8F033C8E2}">
      <dgm:prSet/>
      <dgm:spPr/>
      <dgm:t>
        <a:bodyPr/>
        <a:lstStyle/>
        <a:p>
          <a:r>
            <a:rPr lang="en-US"/>
            <a:t>Cover letter &amp; Resume</a:t>
          </a:r>
        </a:p>
      </dgm:t>
    </dgm:pt>
    <dgm:pt modelId="{119FEA16-FD68-4FF7-A6D8-BA065CE66A03}" type="parTrans" cxnId="{11759C21-8D08-4698-BF55-C08E602E0F73}">
      <dgm:prSet/>
      <dgm:spPr/>
      <dgm:t>
        <a:bodyPr/>
        <a:lstStyle/>
        <a:p>
          <a:endParaRPr lang="en-US"/>
        </a:p>
      </dgm:t>
    </dgm:pt>
    <dgm:pt modelId="{5A72BB04-9730-4EA3-B680-C369994FF2AF}" type="sibTrans" cxnId="{11759C21-8D08-4698-BF55-C08E602E0F73}">
      <dgm:prSet/>
      <dgm:spPr/>
      <dgm:t>
        <a:bodyPr/>
        <a:lstStyle/>
        <a:p>
          <a:endParaRPr lang="en-US"/>
        </a:p>
      </dgm:t>
    </dgm:pt>
    <dgm:pt modelId="{69DA0801-FD49-4DDA-8B16-72E1DD1FFA9A}">
      <dgm:prSet/>
      <dgm:spPr/>
      <dgm:t>
        <a:bodyPr/>
        <a:lstStyle/>
        <a:p>
          <a:r>
            <a:rPr lang="en-US"/>
            <a:t>Information on assignments</a:t>
          </a:r>
        </a:p>
      </dgm:t>
    </dgm:pt>
    <dgm:pt modelId="{8F95BEC3-946F-46AD-B5BD-A0E4EFC92BE5}" type="parTrans" cxnId="{96EA7E36-2CEC-437F-9BB8-75CA1C37096F}">
      <dgm:prSet/>
      <dgm:spPr/>
      <dgm:t>
        <a:bodyPr/>
        <a:lstStyle/>
        <a:p>
          <a:endParaRPr lang="en-US"/>
        </a:p>
      </dgm:t>
    </dgm:pt>
    <dgm:pt modelId="{C3FDD615-8BEE-48C1-BA90-983AE0F43929}" type="sibTrans" cxnId="{96EA7E36-2CEC-437F-9BB8-75CA1C37096F}">
      <dgm:prSet/>
      <dgm:spPr/>
      <dgm:t>
        <a:bodyPr/>
        <a:lstStyle/>
        <a:p>
          <a:endParaRPr lang="en-US"/>
        </a:p>
      </dgm:t>
    </dgm:pt>
    <dgm:pt modelId="{FE46751C-7BE0-41E7-B710-AEE1E0809F45}">
      <dgm:prSet/>
      <dgm:spPr/>
      <dgm:t>
        <a:bodyPr/>
        <a:lstStyle/>
        <a:p>
          <a:r>
            <a:rPr lang="en-US"/>
            <a:t>Suggested Internship Timeline during placement</a:t>
          </a:r>
        </a:p>
      </dgm:t>
    </dgm:pt>
    <dgm:pt modelId="{2B3A53AE-E472-4052-BB8D-2E564D47325F}" type="parTrans" cxnId="{755ED88F-0EA8-4D47-BBF3-EDF0410E7AA2}">
      <dgm:prSet/>
      <dgm:spPr/>
      <dgm:t>
        <a:bodyPr/>
        <a:lstStyle/>
        <a:p>
          <a:endParaRPr lang="en-US"/>
        </a:p>
      </dgm:t>
    </dgm:pt>
    <dgm:pt modelId="{FB69BAF7-F3B7-47E6-83E2-8FC3EE696FD3}" type="sibTrans" cxnId="{755ED88F-0EA8-4D47-BBF3-EDF0410E7AA2}">
      <dgm:prSet/>
      <dgm:spPr/>
      <dgm:t>
        <a:bodyPr/>
        <a:lstStyle/>
        <a:p>
          <a:endParaRPr lang="en-US"/>
        </a:p>
      </dgm:t>
    </dgm:pt>
    <dgm:pt modelId="{E81F754D-0BBB-407B-BE47-E57D0536FA67}">
      <dgm:prSet/>
      <dgm:spPr/>
      <dgm:t>
        <a:bodyPr/>
        <a:lstStyle/>
        <a:p>
          <a:r>
            <a:rPr lang="en-US"/>
            <a:t>Things to do in the next few weeks </a:t>
          </a:r>
        </a:p>
      </dgm:t>
    </dgm:pt>
    <dgm:pt modelId="{44159CB5-BC95-4155-8AF2-48DD2A8297D1}" type="parTrans" cxnId="{985E50C2-4B52-4A63-9EC3-5C87E77FF4C7}">
      <dgm:prSet/>
      <dgm:spPr/>
      <dgm:t>
        <a:bodyPr/>
        <a:lstStyle/>
        <a:p>
          <a:endParaRPr lang="en-US"/>
        </a:p>
      </dgm:t>
    </dgm:pt>
    <dgm:pt modelId="{CBBE7094-0F27-4469-892C-BCAC082CE7C1}" type="sibTrans" cxnId="{985E50C2-4B52-4A63-9EC3-5C87E77FF4C7}">
      <dgm:prSet/>
      <dgm:spPr/>
      <dgm:t>
        <a:bodyPr/>
        <a:lstStyle/>
        <a:p>
          <a:endParaRPr lang="en-US"/>
        </a:p>
      </dgm:t>
    </dgm:pt>
    <dgm:pt modelId="{5F9CB3BA-B517-4B55-967F-D866C1D78420}" type="pres">
      <dgm:prSet presAssocID="{7892CBB8-5DB3-4D4A-82FE-239F72D36C23}" presName="vert0" presStyleCnt="0">
        <dgm:presLayoutVars>
          <dgm:dir/>
          <dgm:animOne val="branch"/>
          <dgm:animLvl val="lvl"/>
        </dgm:presLayoutVars>
      </dgm:prSet>
      <dgm:spPr/>
    </dgm:pt>
    <dgm:pt modelId="{10627ECF-C7D9-4ECB-847C-6557FB853C51}" type="pres">
      <dgm:prSet presAssocID="{CDFC7A45-97CA-4861-84AB-6099F703F0C4}" presName="thickLine" presStyleLbl="alignNode1" presStyleIdx="0" presStyleCnt="6"/>
      <dgm:spPr/>
    </dgm:pt>
    <dgm:pt modelId="{E75B5000-3397-4FBB-B090-EF91583D4AA7}" type="pres">
      <dgm:prSet presAssocID="{CDFC7A45-97CA-4861-84AB-6099F703F0C4}" presName="horz1" presStyleCnt="0"/>
      <dgm:spPr/>
    </dgm:pt>
    <dgm:pt modelId="{6CB4A860-EC72-4213-B9DF-B76C973500D8}" type="pres">
      <dgm:prSet presAssocID="{CDFC7A45-97CA-4861-84AB-6099F703F0C4}" presName="tx1" presStyleLbl="revTx" presStyleIdx="0" presStyleCnt="6"/>
      <dgm:spPr/>
    </dgm:pt>
    <dgm:pt modelId="{1FC59A1C-8B67-478E-8793-C025CACBBC0C}" type="pres">
      <dgm:prSet presAssocID="{CDFC7A45-97CA-4861-84AB-6099F703F0C4}" presName="vert1" presStyleCnt="0"/>
      <dgm:spPr/>
    </dgm:pt>
    <dgm:pt modelId="{118F99D7-2A93-4368-A87F-692652BB0F55}" type="pres">
      <dgm:prSet presAssocID="{401B7661-9550-4092-849C-741301EE67C2}" presName="thickLine" presStyleLbl="alignNode1" presStyleIdx="1" presStyleCnt="6"/>
      <dgm:spPr/>
    </dgm:pt>
    <dgm:pt modelId="{F6EAC6E5-86E7-42CC-B55A-D8868934DE60}" type="pres">
      <dgm:prSet presAssocID="{401B7661-9550-4092-849C-741301EE67C2}" presName="horz1" presStyleCnt="0"/>
      <dgm:spPr/>
    </dgm:pt>
    <dgm:pt modelId="{60E04C96-0382-43EE-958E-75A7A50EC73C}" type="pres">
      <dgm:prSet presAssocID="{401B7661-9550-4092-849C-741301EE67C2}" presName="tx1" presStyleLbl="revTx" presStyleIdx="1" presStyleCnt="6"/>
      <dgm:spPr/>
    </dgm:pt>
    <dgm:pt modelId="{E7DFCEB3-1D03-4F61-A909-9B85FE78D0E7}" type="pres">
      <dgm:prSet presAssocID="{401B7661-9550-4092-849C-741301EE67C2}" presName="vert1" presStyleCnt="0"/>
      <dgm:spPr/>
    </dgm:pt>
    <dgm:pt modelId="{191DD5A7-8D8E-4D9D-84AF-48FE35BA5B95}" type="pres">
      <dgm:prSet presAssocID="{33C3931D-40EA-4B4D-8F5C-9BC8F033C8E2}" presName="thickLine" presStyleLbl="alignNode1" presStyleIdx="2" presStyleCnt="6"/>
      <dgm:spPr/>
    </dgm:pt>
    <dgm:pt modelId="{16112D6B-1D8A-4D0F-A009-B79FEDC2B3B8}" type="pres">
      <dgm:prSet presAssocID="{33C3931D-40EA-4B4D-8F5C-9BC8F033C8E2}" presName="horz1" presStyleCnt="0"/>
      <dgm:spPr/>
    </dgm:pt>
    <dgm:pt modelId="{72513B54-3AA4-4A67-8463-91BCADACCF03}" type="pres">
      <dgm:prSet presAssocID="{33C3931D-40EA-4B4D-8F5C-9BC8F033C8E2}" presName="tx1" presStyleLbl="revTx" presStyleIdx="2" presStyleCnt="6"/>
      <dgm:spPr/>
    </dgm:pt>
    <dgm:pt modelId="{130F1762-0749-4B43-A7F0-8BBA1CF1087F}" type="pres">
      <dgm:prSet presAssocID="{33C3931D-40EA-4B4D-8F5C-9BC8F033C8E2}" presName="vert1" presStyleCnt="0"/>
      <dgm:spPr/>
    </dgm:pt>
    <dgm:pt modelId="{9BF9BF5A-19C9-43C4-8DF7-AAD6588977E8}" type="pres">
      <dgm:prSet presAssocID="{69DA0801-FD49-4DDA-8B16-72E1DD1FFA9A}" presName="thickLine" presStyleLbl="alignNode1" presStyleIdx="3" presStyleCnt="6"/>
      <dgm:spPr/>
    </dgm:pt>
    <dgm:pt modelId="{2592662C-AD99-486E-BA5C-C78782089ECA}" type="pres">
      <dgm:prSet presAssocID="{69DA0801-FD49-4DDA-8B16-72E1DD1FFA9A}" presName="horz1" presStyleCnt="0"/>
      <dgm:spPr/>
    </dgm:pt>
    <dgm:pt modelId="{12517846-AF01-4479-A108-6AD47DE0498F}" type="pres">
      <dgm:prSet presAssocID="{69DA0801-FD49-4DDA-8B16-72E1DD1FFA9A}" presName="tx1" presStyleLbl="revTx" presStyleIdx="3" presStyleCnt="6"/>
      <dgm:spPr/>
    </dgm:pt>
    <dgm:pt modelId="{175D79AD-A3B6-43CE-BA1C-D0A6859C3214}" type="pres">
      <dgm:prSet presAssocID="{69DA0801-FD49-4DDA-8B16-72E1DD1FFA9A}" presName="vert1" presStyleCnt="0"/>
      <dgm:spPr/>
    </dgm:pt>
    <dgm:pt modelId="{FB08071D-F637-44C2-9DCE-9B0C44050ADC}" type="pres">
      <dgm:prSet presAssocID="{FE46751C-7BE0-41E7-B710-AEE1E0809F45}" presName="thickLine" presStyleLbl="alignNode1" presStyleIdx="4" presStyleCnt="6"/>
      <dgm:spPr/>
    </dgm:pt>
    <dgm:pt modelId="{BA0A83D9-0683-4423-954C-4E527FCB9578}" type="pres">
      <dgm:prSet presAssocID="{FE46751C-7BE0-41E7-B710-AEE1E0809F45}" presName="horz1" presStyleCnt="0"/>
      <dgm:spPr/>
    </dgm:pt>
    <dgm:pt modelId="{63AE2633-7CA7-413D-8D41-FD8CC6F242EC}" type="pres">
      <dgm:prSet presAssocID="{FE46751C-7BE0-41E7-B710-AEE1E0809F45}" presName="tx1" presStyleLbl="revTx" presStyleIdx="4" presStyleCnt="6"/>
      <dgm:spPr/>
    </dgm:pt>
    <dgm:pt modelId="{DF22DD7A-EE09-4B66-B947-2AB0D146D3FD}" type="pres">
      <dgm:prSet presAssocID="{FE46751C-7BE0-41E7-B710-AEE1E0809F45}" presName="vert1" presStyleCnt="0"/>
      <dgm:spPr/>
    </dgm:pt>
    <dgm:pt modelId="{CAC35D67-72B2-4445-9EF6-F8CBDAC1D102}" type="pres">
      <dgm:prSet presAssocID="{E81F754D-0BBB-407B-BE47-E57D0536FA67}" presName="thickLine" presStyleLbl="alignNode1" presStyleIdx="5" presStyleCnt="6"/>
      <dgm:spPr/>
    </dgm:pt>
    <dgm:pt modelId="{E6398AA7-B450-4611-AD8B-7F07A2BF85B1}" type="pres">
      <dgm:prSet presAssocID="{E81F754D-0BBB-407B-BE47-E57D0536FA67}" presName="horz1" presStyleCnt="0"/>
      <dgm:spPr/>
    </dgm:pt>
    <dgm:pt modelId="{C0558831-7420-4B87-84E9-9548B384FA22}" type="pres">
      <dgm:prSet presAssocID="{E81F754D-0BBB-407B-BE47-E57D0536FA67}" presName="tx1" presStyleLbl="revTx" presStyleIdx="5" presStyleCnt="6"/>
      <dgm:spPr/>
    </dgm:pt>
    <dgm:pt modelId="{73AD614E-C05B-4793-A8D1-7FDC877CD719}" type="pres">
      <dgm:prSet presAssocID="{E81F754D-0BBB-407B-BE47-E57D0536FA67}" presName="vert1" presStyleCnt="0"/>
      <dgm:spPr/>
    </dgm:pt>
  </dgm:ptLst>
  <dgm:cxnLst>
    <dgm:cxn modelId="{11759C21-8D08-4698-BF55-C08E602E0F73}" srcId="{7892CBB8-5DB3-4D4A-82FE-239F72D36C23}" destId="{33C3931D-40EA-4B4D-8F5C-9BC8F033C8E2}" srcOrd="2" destOrd="0" parTransId="{119FEA16-FD68-4FF7-A6D8-BA065CE66A03}" sibTransId="{5A72BB04-9730-4EA3-B680-C369994FF2AF}"/>
    <dgm:cxn modelId="{96EA7E36-2CEC-437F-9BB8-75CA1C37096F}" srcId="{7892CBB8-5DB3-4D4A-82FE-239F72D36C23}" destId="{69DA0801-FD49-4DDA-8B16-72E1DD1FFA9A}" srcOrd="3" destOrd="0" parTransId="{8F95BEC3-946F-46AD-B5BD-A0E4EFC92BE5}" sibTransId="{C3FDD615-8BEE-48C1-BA90-983AE0F43929}"/>
    <dgm:cxn modelId="{6E291C3F-C8CC-496F-B0B9-008D43111625}" type="presOf" srcId="{FE46751C-7BE0-41E7-B710-AEE1E0809F45}" destId="{63AE2633-7CA7-413D-8D41-FD8CC6F242EC}" srcOrd="0" destOrd="0" presId="urn:microsoft.com/office/officeart/2008/layout/LinedList"/>
    <dgm:cxn modelId="{21EBE167-8633-4D45-AC9F-69BADC6F5CC2}" type="presOf" srcId="{7892CBB8-5DB3-4D4A-82FE-239F72D36C23}" destId="{5F9CB3BA-B517-4B55-967F-D866C1D78420}" srcOrd="0" destOrd="0" presId="urn:microsoft.com/office/officeart/2008/layout/LinedList"/>
    <dgm:cxn modelId="{DB566653-9552-4035-9C11-E0B0CEFC2CA9}" type="presOf" srcId="{33C3931D-40EA-4B4D-8F5C-9BC8F033C8E2}" destId="{72513B54-3AA4-4A67-8463-91BCADACCF03}" srcOrd="0" destOrd="0" presId="urn:microsoft.com/office/officeart/2008/layout/LinedList"/>
    <dgm:cxn modelId="{B256DC83-1B7B-4BD5-93A0-D764A576DE63}" type="presOf" srcId="{CDFC7A45-97CA-4861-84AB-6099F703F0C4}" destId="{6CB4A860-EC72-4213-B9DF-B76C973500D8}" srcOrd="0" destOrd="0" presId="urn:microsoft.com/office/officeart/2008/layout/LinedList"/>
    <dgm:cxn modelId="{755ED88F-0EA8-4D47-BBF3-EDF0410E7AA2}" srcId="{7892CBB8-5DB3-4D4A-82FE-239F72D36C23}" destId="{FE46751C-7BE0-41E7-B710-AEE1E0809F45}" srcOrd="4" destOrd="0" parTransId="{2B3A53AE-E472-4052-BB8D-2E564D47325F}" sibTransId="{FB69BAF7-F3B7-47E6-83E2-8FC3EE696FD3}"/>
    <dgm:cxn modelId="{D4CD1BA9-A10A-42E1-AC91-551EE5478D30}" srcId="{7892CBB8-5DB3-4D4A-82FE-239F72D36C23}" destId="{CDFC7A45-97CA-4861-84AB-6099F703F0C4}" srcOrd="0" destOrd="0" parTransId="{E9D986CC-A70A-4960-B763-2F0D5DC173A1}" sibTransId="{131E953A-C8F4-4899-BD11-5702D63D2CC0}"/>
    <dgm:cxn modelId="{3D9F8FC1-89A5-4DBA-94F2-0ADC009B5D47}" type="presOf" srcId="{E81F754D-0BBB-407B-BE47-E57D0536FA67}" destId="{C0558831-7420-4B87-84E9-9548B384FA22}" srcOrd="0" destOrd="0" presId="urn:microsoft.com/office/officeart/2008/layout/LinedList"/>
    <dgm:cxn modelId="{985E50C2-4B52-4A63-9EC3-5C87E77FF4C7}" srcId="{7892CBB8-5DB3-4D4A-82FE-239F72D36C23}" destId="{E81F754D-0BBB-407B-BE47-E57D0536FA67}" srcOrd="5" destOrd="0" parTransId="{44159CB5-BC95-4155-8AF2-48DD2A8297D1}" sibTransId="{CBBE7094-0F27-4469-892C-BCAC082CE7C1}"/>
    <dgm:cxn modelId="{888D1DD3-BB93-42A0-932E-312548E24426}" srcId="{7892CBB8-5DB3-4D4A-82FE-239F72D36C23}" destId="{401B7661-9550-4092-849C-741301EE67C2}" srcOrd="1" destOrd="0" parTransId="{709A94B5-F1EB-401D-8E0D-0A37718303DE}" sibTransId="{FE73692C-FBC3-4206-A437-17E500CA4021}"/>
    <dgm:cxn modelId="{F61C3BE0-788C-4837-B5C0-8C23D5C4480A}" type="presOf" srcId="{401B7661-9550-4092-849C-741301EE67C2}" destId="{60E04C96-0382-43EE-958E-75A7A50EC73C}" srcOrd="0" destOrd="0" presId="urn:microsoft.com/office/officeart/2008/layout/LinedList"/>
    <dgm:cxn modelId="{314FCDF7-360E-4C69-B0B8-D9D5F1DAF616}" type="presOf" srcId="{69DA0801-FD49-4DDA-8B16-72E1DD1FFA9A}" destId="{12517846-AF01-4479-A108-6AD47DE0498F}" srcOrd="0" destOrd="0" presId="urn:microsoft.com/office/officeart/2008/layout/LinedList"/>
    <dgm:cxn modelId="{A9E72B9A-8DBD-4D76-AF54-B9529C30C366}" type="presParOf" srcId="{5F9CB3BA-B517-4B55-967F-D866C1D78420}" destId="{10627ECF-C7D9-4ECB-847C-6557FB853C51}" srcOrd="0" destOrd="0" presId="urn:microsoft.com/office/officeart/2008/layout/LinedList"/>
    <dgm:cxn modelId="{EFE53DD0-3483-4F59-B79F-7DBCD5023A2B}" type="presParOf" srcId="{5F9CB3BA-B517-4B55-967F-D866C1D78420}" destId="{E75B5000-3397-4FBB-B090-EF91583D4AA7}" srcOrd="1" destOrd="0" presId="urn:microsoft.com/office/officeart/2008/layout/LinedList"/>
    <dgm:cxn modelId="{AF02DCFE-2808-4CEA-B4A0-7E6A293B0C29}" type="presParOf" srcId="{E75B5000-3397-4FBB-B090-EF91583D4AA7}" destId="{6CB4A860-EC72-4213-B9DF-B76C973500D8}" srcOrd="0" destOrd="0" presId="urn:microsoft.com/office/officeart/2008/layout/LinedList"/>
    <dgm:cxn modelId="{2FCB16EF-1EF0-49A7-8D9E-AD688FCBDC2F}" type="presParOf" srcId="{E75B5000-3397-4FBB-B090-EF91583D4AA7}" destId="{1FC59A1C-8B67-478E-8793-C025CACBBC0C}" srcOrd="1" destOrd="0" presId="urn:microsoft.com/office/officeart/2008/layout/LinedList"/>
    <dgm:cxn modelId="{12D56ED6-BDD1-47B1-9F89-75EF06F86800}" type="presParOf" srcId="{5F9CB3BA-B517-4B55-967F-D866C1D78420}" destId="{118F99D7-2A93-4368-A87F-692652BB0F55}" srcOrd="2" destOrd="0" presId="urn:microsoft.com/office/officeart/2008/layout/LinedList"/>
    <dgm:cxn modelId="{E7425DEF-25CE-4A22-B320-28474E733253}" type="presParOf" srcId="{5F9CB3BA-B517-4B55-967F-D866C1D78420}" destId="{F6EAC6E5-86E7-42CC-B55A-D8868934DE60}" srcOrd="3" destOrd="0" presId="urn:microsoft.com/office/officeart/2008/layout/LinedList"/>
    <dgm:cxn modelId="{92B6E396-0B71-4479-B0F3-0B5BE375095D}" type="presParOf" srcId="{F6EAC6E5-86E7-42CC-B55A-D8868934DE60}" destId="{60E04C96-0382-43EE-958E-75A7A50EC73C}" srcOrd="0" destOrd="0" presId="urn:microsoft.com/office/officeart/2008/layout/LinedList"/>
    <dgm:cxn modelId="{6CBD0EC4-2E6B-443F-B563-62CBE5914236}" type="presParOf" srcId="{F6EAC6E5-86E7-42CC-B55A-D8868934DE60}" destId="{E7DFCEB3-1D03-4F61-A909-9B85FE78D0E7}" srcOrd="1" destOrd="0" presId="urn:microsoft.com/office/officeart/2008/layout/LinedList"/>
    <dgm:cxn modelId="{11DBC462-7948-4DD1-AED2-CE7560AF787B}" type="presParOf" srcId="{5F9CB3BA-B517-4B55-967F-D866C1D78420}" destId="{191DD5A7-8D8E-4D9D-84AF-48FE35BA5B95}" srcOrd="4" destOrd="0" presId="urn:microsoft.com/office/officeart/2008/layout/LinedList"/>
    <dgm:cxn modelId="{01030FDE-88FE-4F53-9BF4-F84B918927F4}" type="presParOf" srcId="{5F9CB3BA-B517-4B55-967F-D866C1D78420}" destId="{16112D6B-1D8A-4D0F-A009-B79FEDC2B3B8}" srcOrd="5" destOrd="0" presId="urn:microsoft.com/office/officeart/2008/layout/LinedList"/>
    <dgm:cxn modelId="{056098A9-F14D-4481-B1EF-3BB0459DA838}" type="presParOf" srcId="{16112D6B-1D8A-4D0F-A009-B79FEDC2B3B8}" destId="{72513B54-3AA4-4A67-8463-91BCADACCF03}" srcOrd="0" destOrd="0" presId="urn:microsoft.com/office/officeart/2008/layout/LinedList"/>
    <dgm:cxn modelId="{6368C24C-F5F8-4D7A-AE39-369A587C370D}" type="presParOf" srcId="{16112D6B-1D8A-4D0F-A009-B79FEDC2B3B8}" destId="{130F1762-0749-4B43-A7F0-8BBA1CF1087F}" srcOrd="1" destOrd="0" presId="urn:microsoft.com/office/officeart/2008/layout/LinedList"/>
    <dgm:cxn modelId="{70DACDCA-3F02-445A-B2ED-D95A278597BC}" type="presParOf" srcId="{5F9CB3BA-B517-4B55-967F-D866C1D78420}" destId="{9BF9BF5A-19C9-43C4-8DF7-AAD6588977E8}" srcOrd="6" destOrd="0" presId="urn:microsoft.com/office/officeart/2008/layout/LinedList"/>
    <dgm:cxn modelId="{40C549EA-4551-4F60-998D-1B493263411A}" type="presParOf" srcId="{5F9CB3BA-B517-4B55-967F-D866C1D78420}" destId="{2592662C-AD99-486E-BA5C-C78782089ECA}" srcOrd="7" destOrd="0" presId="urn:microsoft.com/office/officeart/2008/layout/LinedList"/>
    <dgm:cxn modelId="{0B27A743-F4A3-4A58-A91C-8E030E6D5564}" type="presParOf" srcId="{2592662C-AD99-486E-BA5C-C78782089ECA}" destId="{12517846-AF01-4479-A108-6AD47DE0498F}" srcOrd="0" destOrd="0" presId="urn:microsoft.com/office/officeart/2008/layout/LinedList"/>
    <dgm:cxn modelId="{56D4807A-D535-401B-BD3A-A5A4B58C392B}" type="presParOf" srcId="{2592662C-AD99-486E-BA5C-C78782089ECA}" destId="{175D79AD-A3B6-43CE-BA1C-D0A6859C3214}" srcOrd="1" destOrd="0" presId="urn:microsoft.com/office/officeart/2008/layout/LinedList"/>
    <dgm:cxn modelId="{6E5CAACF-4AB4-4DCD-9557-BDB860326F73}" type="presParOf" srcId="{5F9CB3BA-B517-4B55-967F-D866C1D78420}" destId="{FB08071D-F637-44C2-9DCE-9B0C44050ADC}" srcOrd="8" destOrd="0" presId="urn:microsoft.com/office/officeart/2008/layout/LinedList"/>
    <dgm:cxn modelId="{1F9BA65A-E543-464C-96E0-2A7AEB6F174B}" type="presParOf" srcId="{5F9CB3BA-B517-4B55-967F-D866C1D78420}" destId="{BA0A83D9-0683-4423-954C-4E527FCB9578}" srcOrd="9" destOrd="0" presId="urn:microsoft.com/office/officeart/2008/layout/LinedList"/>
    <dgm:cxn modelId="{B7CC681F-2396-4D1C-BB2B-EFC5327A5454}" type="presParOf" srcId="{BA0A83D9-0683-4423-954C-4E527FCB9578}" destId="{63AE2633-7CA7-413D-8D41-FD8CC6F242EC}" srcOrd="0" destOrd="0" presId="urn:microsoft.com/office/officeart/2008/layout/LinedList"/>
    <dgm:cxn modelId="{145B6871-FAA7-4C4F-8B80-9E70DAB51375}" type="presParOf" srcId="{BA0A83D9-0683-4423-954C-4E527FCB9578}" destId="{DF22DD7A-EE09-4B66-B947-2AB0D146D3FD}" srcOrd="1" destOrd="0" presId="urn:microsoft.com/office/officeart/2008/layout/LinedList"/>
    <dgm:cxn modelId="{95F0EBB6-A183-494F-9670-54C7ED4CC55F}" type="presParOf" srcId="{5F9CB3BA-B517-4B55-967F-D866C1D78420}" destId="{CAC35D67-72B2-4445-9EF6-F8CBDAC1D102}" srcOrd="10" destOrd="0" presId="urn:microsoft.com/office/officeart/2008/layout/LinedList"/>
    <dgm:cxn modelId="{23E443C1-9ACA-4840-8C1B-9D9C831D30F6}" type="presParOf" srcId="{5F9CB3BA-B517-4B55-967F-D866C1D78420}" destId="{E6398AA7-B450-4611-AD8B-7F07A2BF85B1}" srcOrd="11" destOrd="0" presId="urn:microsoft.com/office/officeart/2008/layout/LinedList"/>
    <dgm:cxn modelId="{810236E1-A5DB-4C41-AEE3-354ECF0FC829}" type="presParOf" srcId="{E6398AA7-B450-4611-AD8B-7F07A2BF85B1}" destId="{C0558831-7420-4B87-84E9-9548B384FA22}" srcOrd="0" destOrd="0" presId="urn:microsoft.com/office/officeart/2008/layout/LinedList"/>
    <dgm:cxn modelId="{3D97B5D1-F09A-43F2-A212-A18F44E3A098}" type="presParOf" srcId="{E6398AA7-B450-4611-AD8B-7F07A2BF85B1}" destId="{73AD614E-C05B-4793-A8D1-7FDC877CD71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627ECF-C7D9-4ECB-847C-6557FB853C51}">
      <dsp:nvSpPr>
        <dsp:cNvPr id="0" name=""/>
        <dsp:cNvSpPr/>
      </dsp:nvSpPr>
      <dsp:spPr>
        <a:xfrm>
          <a:off x="0" y="1996"/>
          <a:ext cx="8229600" cy="0"/>
        </a:xfrm>
        <a:prstGeom prst="line">
          <a:avLst/>
        </a:prstGeom>
        <a:solidFill>
          <a:schemeClr val="accent1">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B4A860-EC72-4213-B9DF-B76C973500D8}">
      <dsp:nvSpPr>
        <dsp:cNvPr id="0" name=""/>
        <dsp:cNvSpPr/>
      </dsp:nvSpPr>
      <dsp:spPr>
        <a:xfrm>
          <a:off x="0" y="1996"/>
          <a:ext cx="8229600" cy="680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Student Responsibilities – before the internship</a:t>
          </a:r>
        </a:p>
      </dsp:txBody>
      <dsp:txXfrm>
        <a:off x="0" y="1996"/>
        <a:ext cx="8229600" cy="680717"/>
      </dsp:txXfrm>
    </dsp:sp>
    <dsp:sp modelId="{118F99D7-2A93-4368-A87F-692652BB0F55}">
      <dsp:nvSpPr>
        <dsp:cNvPr id="0" name=""/>
        <dsp:cNvSpPr/>
      </dsp:nvSpPr>
      <dsp:spPr>
        <a:xfrm>
          <a:off x="0" y="682713"/>
          <a:ext cx="8229600" cy="0"/>
        </a:xfrm>
        <a:prstGeom prst="line">
          <a:avLst/>
        </a:prstGeom>
        <a:solidFill>
          <a:schemeClr val="accent1">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E04C96-0382-43EE-958E-75A7A50EC73C}">
      <dsp:nvSpPr>
        <dsp:cNvPr id="0" name=""/>
        <dsp:cNvSpPr/>
      </dsp:nvSpPr>
      <dsp:spPr>
        <a:xfrm>
          <a:off x="0" y="682713"/>
          <a:ext cx="8229600" cy="680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Recommendations for contacting potential supervisors </a:t>
          </a:r>
        </a:p>
      </dsp:txBody>
      <dsp:txXfrm>
        <a:off x="0" y="682713"/>
        <a:ext cx="8229600" cy="680717"/>
      </dsp:txXfrm>
    </dsp:sp>
    <dsp:sp modelId="{191DD5A7-8D8E-4D9D-84AF-48FE35BA5B95}">
      <dsp:nvSpPr>
        <dsp:cNvPr id="0" name=""/>
        <dsp:cNvSpPr/>
      </dsp:nvSpPr>
      <dsp:spPr>
        <a:xfrm>
          <a:off x="0" y="1363430"/>
          <a:ext cx="8229600" cy="0"/>
        </a:xfrm>
        <a:prstGeom prst="line">
          <a:avLst/>
        </a:prstGeom>
        <a:solidFill>
          <a:schemeClr val="accent1">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513B54-3AA4-4A67-8463-91BCADACCF03}">
      <dsp:nvSpPr>
        <dsp:cNvPr id="0" name=""/>
        <dsp:cNvSpPr/>
      </dsp:nvSpPr>
      <dsp:spPr>
        <a:xfrm>
          <a:off x="0" y="1363430"/>
          <a:ext cx="8229600" cy="680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Cover letter &amp; Resume</a:t>
          </a:r>
        </a:p>
      </dsp:txBody>
      <dsp:txXfrm>
        <a:off x="0" y="1363430"/>
        <a:ext cx="8229600" cy="680717"/>
      </dsp:txXfrm>
    </dsp:sp>
    <dsp:sp modelId="{9BF9BF5A-19C9-43C4-8DF7-AAD6588977E8}">
      <dsp:nvSpPr>
        <dsp:cNvPr id="0" name=""/>
        <dsp:cNvSpPr/>
      </dsp:nvSpPr>
      <dsp:spPr>
        <a:xfrm>
          <a:off x="0" y="2044147"/>
          <a:ext cx="8229600" cy="0"/>
        </a:xfrm>
        <a:prstGeom prst="line">
          <a:avLst/>
        </a:prstGeom>
        <a:solidFill>
          <a:schemeClr val="accent1">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517846-AF01-4479-A108-6AD47DE0498F}">
      <dsp:nvSpPr>
        <dsp:cNvPr id="0" name=""/>
        <dsp:cNvSpPr/>
      </dsp:nvSpPr>
      <dsp:spPr>
        <a:xfrm>
          <a:off x="0" y="2044147"/>
          <a:ext cx="8229600" cy="680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Information on assignments</a:t>
          </a:r>
        </a:p>
      </dsp:txBody>
      <dsp:txXfrm>
        <a:off x="0" y="2044147"/>
        <a:ext cx="8229600" cy="680717"/>
      </dsp:txXfrm>
    </dsp:sp>
    <dsp:sp modelId="{FB08071D-F637-44C2-9DCE-9B0C44050ADC}">
      <dsp:nvSpPr>
        <dsp:cNvPr id="0" name=""/>
        <dsp:cNvSpPr/>
      </dsp:nvSpPr>
      <dsp:spPr>
        <a:xfrm>
          <a:off x="0" y="2724864"/>
          <a:ext cx="8229600" cy="0"/>
        </a:xfrm>
        <a:prstGeom prst="line">
          <a:avLst/>
        </a:prstGeom>
        <a:solidFill>
          <a:schemeClr val="accent1">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AE2633-7CA7-413D-8D41-FD8CC6F242EC}">
      <dsp:nvSpPr>
        <dsp:cNvPr id="0" name=""/>
        <dsp:cNvSpPr/>
      </dsp:nvSpPr>
      <dsp:spPr>
        <a:xfrm>
          <a:off x="0" y="2724864"/>
          <a:ext cx="8229600" cy="680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Suggested Internship Timeline during placement</a:t>
          </a:r>
        </a:p>
      </dsp:txBody>
      <dsp:txXfrm>
        <a:off x="0" y="2724864"/>
        <a:ext cx="8229600" cy="680717"/>
      </dsp:txXfrm>
    </dsp:sp>
    <dsp:sp modelId="{CAC35D67-72B2-4445-9EF6-F8CBDAC1D102}">
      <dsp:nvSpPr>
        <dsp:cNvPr id="0" name=""/>
        <dsp:cNvSpPr/>
      </dsp:nvSpPr>
      <dsp:spPr>
        <a:xfrm>
          <a:off x="0" y="3405581"/>
          <a:ext cx="8229600" cy="0"/>
        </a:xfrm>
        <a:prstGeom prst="line">
          <a:avLst/>
        </a:prstGeom>
        <a:solidFill>
          <a:schemeClr val="accent1">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558831-7420-4B87-84E9-9548B384FA22}">
      <dsp:nvSpPr>
        <dsp:cNvPr id="0" name=""/>
        <dsp:cNvSpPr/>
      </dsp:nvSpPr>
      <dsp:spPr>
        <a:xfrm>
          <a:off x="0" y="3405581"/>
          <a:ext cx="8229600" cy="680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Things to do in the next few weeks </a:t>
          </a:r>
        </a:p>
      </dsp:txBody>
      <dsp:txXfrm>
        <a:off x="0" y="3405581"/>
        <a:ext cx="8229600" cy="68071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95B53F0-0B42-5445-BE5F-E5AD083855B2}" type="datetimeFigureOut">
              <a:rPr lang="en-US" smtClean="0"/>
              <a:t>2/26/2023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30D366B-9337-0247-B724-9E862697EF99}" type="slidenum">
              <a:rPr lang="en-US" smtClean="0"/>
              <a:t>‹#›</a:t>
            </a:fld>
            <a:endParaRPr lang="en-US" dirty="0"/>
          </a:p>
        </p:txBody>
      </p:sp>
    </p:spTree>
    <p:extLst>
      <p:ext uri="{BB962C8B-B14F-4D97-AF65-F5344CB8AC3E}">
        <p14:creationId xmlns:p14="http://schemas.microsoft.com/office/powerpoint/2010/main" val="7047187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0D366B-9337-0247-B724-9E862697EF99}" type="slidenum">
              <a:rPr lang="en-US" smtClean="0"/>
              <a:t>1</a:t>
            </a:fld>
            <a:endParaRPr lang="en-US" dirty="0"/>
          </a:p>
        </p:txBody>
      </p:sp>
    </p:spTree>
    <p:extLst>
      <p:ext uri="{BB962C8B-B14F-4D97-AF65-F5344CB8AC3E}">
        <p14:creationId xmlns:p14="http://schemas.microsoft.com/office/powerpoint/2010/main" val="2807754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0D366B-9337-0247-B724-9E862697EF99}" type="slidenum">
              <a:rPr lang="en-US" smtClean="0"/>
              <a:t>10</a:t>
            </a:fld>
            <a:endParaRPr lang="en-US" dirty="0"/>
          </a:p>
        </p:txBody>
      </p:sp>
    </p:spTree>
    <p:extLst>
      <p:ext uri="{BB962C8B-B14F-4D97-AF65-F5344CB8AC3E}">
        <p14:creationId xmlns:p14="http://schemas.microsoft.com/office/powerpoint/2010/main" val="3921558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0D366B-9337-0247-B724-9E862697EF99}" type="slidenum">
              <a:rPr lang="en-US" smtClean="0"/>
              <a:t>11</a:t>
            </a:fld>
            <a:endParaRPr lang="en-US" dirty="0"/>
          </a:p>
        </p:txBody>
      </p:sp>
    </p:spTree>
    <p:extLst>
      <p:ext uri="{BB962C8B-B14F-4D97-AF65-F5344CB8AC3E}">
        <p14:creationId xmlns:p14="http://schemas.microsoft.com/office/powerpoint/2010/main" val="13429446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0D366B-9337-0247-B724-9E862697EF99}" type="slidenum">
              <a:rPr lang="en-US" smtClean="0"/>
              <a:t>12</a:t>
            </a:fld>
            <a:endParaRPr lang="en-US" dirty="0"/>
          </a:p>
        </p:txBody>
      </p:sp>
    </p:spTree>
    <p:extLst>
      <p:ext uri="{BB962C8B-B14F-4D97-AF65-F5344CB8AC3E}">
        <p14:creationId xmlns:p14="http://schemas.microsoft.com/office/powerpoint/2010/main" val="31560235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added</a:t>
            </a:r>
          </a:p>
        </p:txBody>
      </p:sp>
      <p:sp>
        <p:nvSpPr>
          <p:cNvPr id="4" name="Slide Number Placeholder 3"/>
          <p:cNvSpPr>
            <a:spLocks noGrp="1"/>
          </p:cNvSpPr>
          <p:nvPr>
            <p:ph type="sldNum" sz="quarter" idx="5"/>
          </p:nvPr>
        </p:nvSpPr>
        <p:spPr/>
        <p:txBody>
          <a:bodyPr/>
          <a:lstStyle/>
          <a:p>
            <a:fld id="{C30D366B-9337-0247-B724-9E862697EF99}" type="slidenum">
              <a:rPr lang="en-US" smtClean="0"/>
              <a:t>13</a:t>
            </a:fld>
            <a:endParaRPr lang="en-US" dirty="0"/>
          </a:p>
        </p:txBody>
      </p:sp>
    </p:spTree>
    <p:extLst>
      <p:ext uri="{BB962C8B-B14F-4D97-AF65-F5344CB8AC3E}">
        <p14:creationId xmlns:p14="http://schemas.microsoft.com/office/powerpoint/2010/main" val="35754381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0D366B-9337-0247-B724-9E862697EF99}" type="slidenum">
              <a:rPr lang="en-US" smtClean="0"/>
              <a:t>14</a:t>
            </a:fld>
            <a:endParaRPr lang="en-US" dirty="0"/>
          </a:p>
        </p:txBody>
      </p:sp>
    </p:spTree>
    <p:extLst>
      <p:ext uri="{BB962C8B-B14F-4D97-AF65-F5344CB8AC3E}">
        <p14:creationId xmlns:p14="http://schemas.microsoft.com/office/powerpoint/2010/main" val="29266471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0D366B-9337-0247-B724-9E862697EF99}" type="slidenum">
              <a:rPr lang="en-US" smtClean="0"/>
              <a:t>15</a:t>
            </a:fld>
            <a:endParaRPr lang="en-US" dirty="0"/>
          </a:p>
        </p:txBody>
      </p:sp>
    </p:spTree>
    <p:extLst>
      <p:ext uri="{BB962C8B-B14F-4D97-AF65-F5344CB8AC3E}">
        <p14:creationId xmlns:p14="http://schemas.microsoft.com/office/powerpoint/2010/main" val="9705632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0D366B-9337-0247-B724-9E862697EF99}" type="slidenum">
              <a:rPr lang="en-US" smtClean="0"/>
              <a:t>16</a:t>
            </a:fld>
            <a:endParaRPr lang="en-US" dirty="0"/>
          </a:p>
        </p:txBody>
      </p:sp>
    </p:spTree>
    <p:extLst>
      <p:ext uri="{BB962C8B-B14F-4D97-AF65-F5344CB8AC3E}">
        <p14:creationId xmlns:p14="http://schemas.microsoft.com/office/powerpoint/2010/main" val="292858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0D366B-9337-0247-B724-9E862697EF99}" type="slidenum">
              <a:rPr lang="en-US" smtClean="0"/>
              <a:t>17</a:t>
            </a:fld>
            <a:endParaRPr lang="en-US" dirty="0"/>
          </a:p>
        </p:txBody>
      </p:sp>
    </p:spTree>
    <p:extLst>
      <p:ext uri="{BB962C8B-B14F-4D97-AF65-F5344CB8AC3E}">
        <p14:creationId xmlns:p14="http://schemas.microsoft.com/office/powerpoint/2010/main" val="14409481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0D366B-9337-0247-B724-9E862697EF99}" type="slidenum">
              <a:rPr lang="en-US" smtClean="0"/>
              <a:t>18</a:t>
            </a:fld>
            <a:endParaRPr lang="en-US" dirty="0"/>
          </a:p>
        </p:txBody>
      </p:sp>
    </p:spTree>
    <p:extLst>
      <p:ext uri="{BB962C8B-B14F-4D97-AF65-F5344CB8AC3E}">
        <p14:creationId xmlns:p14="http://schemas.microsoft.com/office/powerpoint/2010/main" val="32157053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0D366B-9337-0247-B724-9E862697EF99}" type="slidenum">
              <a:rPr lang="en-US" smtClean="0"/>
              <a:t>19</a:t>
            </a:fld>
            <a:endParaRPr lang="en-US" dirty="0"/>
          </a:p>
        </p:txBody>
      </p:sp>
    </p:spTree>
    <p:extLst>
      <p:ext uri="{BB962C8B-B14F-4D97-AF65-F5344CB8AC3E}">
        <p14:creationId xmlns:p14="http://schemas.microsoft.com/office/powerpoint/2010/main" val="280079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0D366B-9337-0247-B724-9E862697EF99}" type="slidenum">
              <a:rPr lang="en-US" smtClean="0"/>
              <a:t>2</a:t>
            </a:fld>
            <a:endParaRPr lang="en-US" dirty="0"/>
          </a:p>
        </p:txBody>
      </p:sp>
    </p:spTree>
    <p:extLst>
      <p:ext uri="{BB962C8B-B14F-4D97-AF65-F5344CB8AC3E}">
        <p14:creationId xmlns:p14="http://schemas.microsoft.com/office/powerpoint/2010/main" val="3521981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0D366B-9337-0247-B724-9E862697EF99}" type="slidenum">
              <a:rPr lang="en-US" smtClean="0"/>
              <a:t>20</a:t>
            </a:fld>
            <a:endParaRPr lang="en-US" dirty="0"/>
          </a:p>
        </p:txBody>
      </p:sp>
    </p:spTree>
    <p:extLst>
      <p:ext uri="{BB962C8B-B14F-4D97-AF65-F5344CB8AC3E}">
        <p14:creationId xmlns:p14="http://schemas.microsoft.com/office/powerpoint/2010/main" val="7202049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0D366B-9337-0247-B724-9E862697EF99}" type="slidenum">
              <a:rPr lang="en-US" smtClean="0"/>
              <a:t>21</a:t>
            </a:fld>
            <a:endParaRPr lang="en-US" dirty="0"/>
          </a:p>
        </p:txBody>
      </p:sp>
    </p:spTree>
    <p:extLst>
      <p:ext uri="{BB962C8B-B14F-4D97-AF65-F5344CB8AC3E}">
        <p14:creationId xmlns:p14="http://schemas.microsoft.com/office/powerpoint/2010/main" val="203560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0D366B-9337-0247-B724-9E862697EF99}" type="slidenum">
              <a:rPr lang="en-US" smtClean="0"/>
              <a:t>3</a:t>
            </a:fld>
            <a:endParaRPr lang="en-US" dirty="0"/>
          </a:p>
        </p:txBody>
      </p:sp>
    </p:spTree>
    <p:extLst>
      <p:ext uri="{BB962C8B-B14F-4D97-AF65-F5344CB8AC3E}">
        <p14:creationId xmlns:p14="http://schemas.microsoft.com/office/powerpoint/2010/main" val="3192446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0D366B-9337-0247-B724-9E862697EF99}" type="slidenum">
              <a:rPr lang="en-US" smtClean="0"/>
              <a:t>4</a:t>
            </a:fld>
            <a:endParaRPr lang="en-US" dirty="0"/>
          </a:p>
        </p:txBody>
      </p:sp>
    </p:spTree>
    <p:extLst>
      <p:ext uri="{BB962C8B-B14F-4D97-AF65-F5344CB8AC3E}">
        <p14:creationId xmlns:p14="http://schemas.microsoft.com/office/powerpoint/2010/main" val="3449474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0D366B-9337-0247-B724-9E862697EF99}" type="slidenum">
              <a:rPr lang="en-US" smtClean="0"/>
              <a:t>5</a:t>
            </a:fld>
            <a:endParaRPr lang="en-US" dirty="0"/>
          </a:p>
        </p:txBody>
      </p:sp>
    </p:spTree>
    <p:extLst>
      <p:ext uri="{BB962C8B-B14F-4D97-AF65-F5344CB8AC3E}">
        <p14:creationId xmlns:p14="http://schemas.microsoft.com/office/powerpoint/2010/main" val="34462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30D366B-9337-0247-B724-9E862697EF99}" type="slidenum">
              <a:rPr lang="en-US" smtClean="0"/>
              <a:t>6</a:t>
            </a:fld>
            <a:endParaRPr lang="en-US" dirty="0"/>
          </a:p>
        </p:txBody>
      </p:sp>
    </p:spTree>
    <p:extLst>
      <p:ext uri="{BB962C8B-B14F-4D97-AF65-F5344CB8AC3E}">
        <p14:creationId xmlns:p14="http://schemas.microsoft.com/office/powerpoint/2010/main" val="592520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0D366B-9337-0247-B724-9E862697EF99}" type="slidenum">
              <a:rPr lang="en-US" smtClean="0"/>
              <a:t>7</a:t>
            </a:fld>
            <a:endParaRPr lang="en-US" dirty="0"/>
          </a:p>
        </p:txBody>
      </p:sp>
    </p:spTree>
    <p:extLst>
      <p:ext uri="{BB962C8B-B14F-4D97-AF65-F5344CB8AC3E}">
        <p14:creationId xmlns:p14="http://schemas.microsoft.com/office/powerpoint/2010/main" val="4032919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0D366B-9337-0247-B724-9E862697EF99}" type="slidenum">
              <a:rPr lang="en-US" smtClean="0"/>
              <a:t>8</a:t>
            </a:fld>
            <a:endParaRPr lang="en-US" dirty="0"/>
          </a:p>
        </p:txBody>
      </p:sp>
    </p:spTree>
    <p:extLst>
      <p:ext uri="{BB962C8B-B14F-4D97-AF65-F5344CB8AC3E}">
        <p14:creationId xmlns:p14="http://schemas.microsoft.com/office/powerpoint/2010/main" val="2752224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30D366B-9337-0247-B724-9E862697EF99}" type="slidenum">
              <a:rPr lang="en-US" smtClean="0"/>
              <a:t>9</a:t>
            </a:fld>
            <a:endParaRPr lang="en-US" dirty="0"/>
          </a:p>
        </p:txBody>
      </p:sp>
    </p:spTree>
    <p:extLst>
      <p:ext uri="{BB962C8B-B14F-4D97-AF65-F5344CB8AC3E}">
        <p14:creationId xmlns:p14="http://schemas.microsoft.com/office/powerpoint/2010/main" val="3363160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CA"/>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CA"/>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Date Placeholder 14"/>
          <p:cNvSpPr>
            <a:spLocks noGrp="1"/>
          </p:cNvSpPr>
          <p:nvPr>
            <p:ph type="dt" sz="half" idx="10"/>
          </p:nvPr>
        </p:nvSpPr>
        <p:spPr/>
        <p:txBody>
          <a:bodyPr/>
          <a:lstStyle/>
          <a:p>
            <a:fld id="{8C9B5655-F36E-374B-BCEA-8E8BF747A9A3}" type="datetimeFigureOut">
              <a:rPr lang="en-US" smtClean="0"/>
              <a:t>2/26/2023</a:t>
            </a:fld>
            <a:endParaRPr lang="en-US" dirty="0"/>
          </a:p>
        </p:txBody>
      </p:sp>
      <p:sp>
        <p:nvSpPr>
          <p:cNvPr id="16" name="Slide Number Placeholder 15"/>
          <p:cNvSpPr>
            <a:spLocks noGrp="1"/>
          </p:cNvSpPr>
          <p:nvPr>
            <p:ph type="sldNum" sz="quarter" idx="11"/>
          </p:nvPr>
        </p:nvSpPr>
        <p:spPr/>
        <p:txBody>
          <a:bodyPr/>
          <a:lstStyle/>
          <a:p>
            <a:fld id="{1A5A6570-6312-9148-853C-5E067991E6DF}" type="slidenum">
              <a:rPr lang="en-US" smtClean="0"/>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CA"/>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CA"/>
              <a:t>Click to edit Master text styles</a:t>
            </a:r>
          </a:p>
          <a:p>
            <a:pPr lvl="1" eaLnBrk="1" latinLnBrk="0" hangingPunct="1"/>
            <a:r>
              <a:rPr lang="en-CA"/>
              <a:t>Second level</a:t>
            </a:r>
          </a:p>
          <a:p>
            <a:pPr lvl="2" eaLnBrk="1" latinLnBrk="0" hangingPunct="1"/>
            <a:r>
              <a:rPr lang="en-CA"/>
              <a:t>Third level</a:t>
            </a:r>
          </a:p>
          <a:p>
            <a:pPr lvl="3" eaLnBrk="1" latinLnBrk="0" hangingPunct="1"/>
            <a:r>
              <a:rPr lang="en-CA"/>
              <a:t>Fourth level</a:t>
            </a:r>
          </a:p>
          <a:p>
            <a:pPr lvl="4" eaLnBrk="1" latinLnBrk="0" hangingPunct="1"/>
            <a:r>
              <a:rPr lang="en-CA"/>
              <a:t>Fifth level</a:t>
            </a:r>
            <a:endParaRPr kumimoji="0" lang="en-US"/>
          </a:p>
        </p:txBody>
      </p:sp>
      <p:sp>
        <p:nvSpPr>
          <p:cNvPr id="4" name="Date Placeholder 3"/>
          <p:cNvSpPr>
            <a:spLocks noGrp="1"/>
          </p:cNvSpPr>
          <p:nvPr>
            <p:ph type="dt" sz="half" idx="10"/>
          </p:nvPr>
        </p:nvSpPr>
        <p:spPr/>
        <p:txBody>
          <a:bodyPr/>
          <a:lstStyle/>
          <a:p>
            <a:fld id="{8C9B5655-F36E-374B-BCEA-8E8BF747A9A3}" type="datetimeFigureOut">
              <a:rPr lang="en-US" smtClean="0"/>
              <a:t>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5A6570-6312-9148-853C-5E067991E6D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CA"/>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CA"/>
              <a:t>Click to edit Master text styles</a:t>
            </a:r>
          </a:p>
          <a:p>
            <a:pPr lvl="1" eaLnBrk="1" latinLnBrk="0" hangingPunct="1"/>
            <a:r>
              <a:rPr lang="en-CA"/>
              <a:t>Second level</a:t>
            </a:r>
          </a:p>
          <a:p>
            <a:pPr lvl="2" eaLnBrk="1" latinLnBrk="0" hangingPunct="1"/>
            <a:r>
              <a:rPr lang="en-CA"/>
              <a:t>Third level</a:t>
            </a:r>
          </a:p>
          <a:p>
            <a:pPr lvl="3" eaLnBrk="1" latinLnBrk="0" hangingPunct="1"/>
            <a:r>
              <a:rPr lang="en-CA"/>
              <a:t>Fourth level</a:t>
            </a:r>
          </a:p>
          <a:p>
            <a:pPr lvl="4" eaLnBrk="1" latinLnBrk="0" hangingPunct="1"/>
            <a:r>
              <a:rPr lang="en-CA"/>
              <a:t>Fifth level</a:t>
            </a:r>
            <a:endParaRPr kumimoji="0" lang="en-US"/>
          </a:p>
        </p:txBody>
      </p:sp>
      <p:sp>
        <p:nvSpPr>
          <p:cNvPr id="4" name="Date Placeholder 3"/>
          <p:cNvSpPr>
            <a:spLocks noGrp="1"/>
          </p:cNvSpPr>
          <p:nvPr>
            <p:ph type="dt" sz="half" idx="10"/>
          </p:nvPr>
        </p:nvSpPr>
        <p:spPr/>
        <p:txBody>
          <a:bodyPr/>
          <a:lstStyle/>
          <a:p>
            <a:fld id="{8C9B5655-F36E-374B-BCEA-8E8BF747A9A3}" type="datetimeFigureOut">
              <a:rPr lang="en-US" smtClean="0"/>
              <a:t>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5A6570-6312-9148-853C-5E067991E6D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CA"/>
              <a:t>Click to edit Master text styles</a:t>
            </a:r>
          </a:p>
          <a:p>
            <a:pPr lvl="1" eaLnBrk="1" latinLnBrk="0" hangingPunct="1"/>
            <a:r>
              <a:rPr lang="en-CA"/>
              <a:t>Second level</a:t>
            </a:r>
          </a:p>
          <a:p>
            <a:pPr lvl="2" eaLnBrk="1" latinLnBrk="0" hangingPunct="1"/>
            <a:r>
              <a:rPr lang="en-CA"/>
              <a:t>Third level</a:t>
            </a:r>
          </a:p>
          <a:p>
            <a:pPr lvl="3" eaLnBrk="1" latinLnBrk="0" hangingPunct="1"/>
            <a:r>
              <a:rPr lang="en-CA"/>
              <a:t>Fourth level</a:t>
            </a:r>
          </a:p>
          <a:p>
            <a:pPr lvl="4" eaLnBrk="1" latinLnBrk="0" hangingPunct="1"/>
            <a:r>
              <a:rPr lang="en-CA"/>
              <a:t>Fifth level</a:t>
            </a:r>
            <a:endParaRPr kumimoji="0" lang="en-US"/>
          </a:p>
        </p:txBody>
      </p:sp>
      <p:sp>
        <p:nvSpPr>
          <p:cNvPr id="14" name="Date Placeholder 13"/>
          <p:cNvSpPr>
            <a:spLocks noGrp="1"/>
          </p:cNvSpPr>
          <p:nvPr>
            <p:ph type="dt" sz="half" idx="14"/>
          </p:nvPr>
        </p:nvSpPr>
        <p:spPr/>
        <p:txBody>
          <a:bodyPr/>
          <a:lstStyle/>
          <a:p>
            <a:fld id="{8C9B5655-F36E-374B-BCEA-8E8BF747A9A3}" type="datetimeFigureOut">
              <a:rPr lang="en-US" smtClean="0"/>
              <a:t>2/26/2023</a:t>
            </a:fld>
            <a:endParaRPr lang="en-US" dirty="0"/>
          </a:p>
        </p:txBody>
      </p:sp>
      <p:sp>
        <p:nvSpPr>
          <p:cNvPr id="15" name="Slide Number Placeholder 14"/>
          <p:cNvSpPr>
            <a:spLocks noGrp="1"/>
          </p:cNvSpPr>
          <p:nvPr>
            <p:ph type="sldNum" sz="quarter" idx="15"/>
          </p:nvPr>
        </p:nvSpPr>
        <p:spPr/>
        <p:txBody>
          <a:bodyPr/>
          <a:lstStyle>
            <a:lvl1pPr algn="ctr">
              <a:defRPr/>
            </a:lvl1pPr>
          </a:lstStyle>
          <a:p>
            <a:fld id="{1A5A6570-6312-9148-853C-5E067991E6DF}" type="slidenum">
              <a:rPr lang="en-US" smtClean="0"/>
              <a:t>‹#›</a:t>
            </a:fld>
            <a:endParaRPr lang="en-US" dirty="0"/>
          </a:p>
        </p:txBody>
      </p:sp>
      <p:sp>
        <p:nvSpPr>
          <p:cNvPr id="16" name="Footer Placeholder 15"/>
          <p:cNvSpPr>
            <a:spLocks noGrp="1"/>
          </p:cNvSpPr>
          <p:nvPr>
            <p:ph type="ftr" sz="quarter" idx="16"/>
          </p:nvPr>
        </p:nvSpPr>
        <p:spPr/>
        <p:txBody>
          <a:bodyPr/>
          <a:lstStyle/>
          <a:p>
            <a:endParaRPr lang="en-US" dirty="0"/>
          </a:p>
        </p:txBody>
      </p:sp>
      <p:sp>
        <p:nvSpPr>
          <p:cNvPr id="17" name="Title 16"/>
          <p:cNvSpPr>
            <a:spLocks noGrp="1"/>
          </p:cNvSpPr>
          <p:nvPr>
            <p:ph type="title"/>
          </p:nvPr>
        </p:nvSpPr>
        <p:spPr/>
        <p:txBody>
          <a:bodyPr rtlCol="0" anchor="b" anchorCtr="0"/>
          <a:lstStyle/>
          <a:p>
            <a:r>
              <a:rPr kumimoji="0" lang="en-CA"/>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C9B5655-F36E-374B-BCEA-8E8BF747A9A3}" type="datetimeFigureOut">
              <a:rPr lang="en-US" smtClean="0"/>
              <a:t>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5A6570-6312-9148-853C-5E067991E6DF}" type="slidenum">
              <a:rPr lang="en-US" smtClean="0"/>
              <a:t>‹#›</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CA"/>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CA"/>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C9B5655-F36E-374B-BCEA-8E8BF747A9A3}" type="datetimeFigureOut">
              <a:rPr lang="en-US" smtClean="0"/>
              <a:t>2/26/2023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5A6570-6312-9148-853C-5E067991E6DF}" type="slidenum">
              <a:rPr lang="en-US" smtClean="0"/>
              <a:t>‹#›</a:t>
            </a:fld>
            <a:endParaRPr lang="en-US" dirty="0"/>
          </a:p>
        </p:txBody>
      </p:sp>
      <p:sp>
        <p:nvSpPr>
          <p:cNvPr id="2" name="Title 1"/>
          <p:cNvSpPr>
            <a:spLocks noGrp="1"/>
          </p:cNvSpPr>
          <p:nvPr>
            <p:ph type="title"/>
          </p:nvPr>
        </p:nvSpPr>
        <p:spPr/>
        <p:txBody>
          <a:bodyPr/>
          <a:lstStyle/>
          <a:p>
            <a:r>
              <a:rPr kumimoji="0" lang="en-CA"/>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CA"/>
              <a:t>Click to edit Master text styles</a:t>
            </a:r>
          </a:p>
          <a:p>
            <a:pPr lvl="1" eaLnBrk="1" latinLnBrk="0" hangingPunct="1"/>
            <a:r>
              <a:rPr lang="en-CA"/>
              <a:t>Second level</a:t>
            </a:r>
          </a:p>
          <a:p>
            <a:pPr lvl="2" eaLnBrk="1" latinLnBrk="0" hangingPunct="1"/>
            <a:r>
              <a:rPr lang="en-CA"/>
              <a:t>Third level</a:t>
            </a:r>
          </a:p>
          <a:p>
            <a:pPr lvl="3" eaLnBrk="1" latinLnBrk="0" hangingPunct="1"/>
            <a:r>
              <a:rPr lang="en-CA"/>
              <a:t>Fourth level</a:t>
            </a:r>
          </a:p>
          <a:p>
            <a:pPr lvl="4" eaLnBrk="1" latinLnBrk="0" hangingPunct="1"/>
            <a:r>
              <a:rPr lang="en-CA"/>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CA"/>
              <a:t>Click to edit Master text styles</a:t>
            </a:r>
          </a:p>
          <a:p>
            <a:pPr lvl="1" eaLnBrk="1" latinLnBrk="0" hangingPunct="1"/>
            <a:r>
              <a:rPr lang="en-CA"/>
              <a:t>Second level</a:t>
            </a:r>
          </a:p>
          <a:p>
            <a:pPr lvl="2" eaLnBrk="1" latinLnBrk="0" hangingPunct="1"/>
            <a:r>
              <a:rPr lang="en-CA"/>
              <a:t>Third level</a:t>
            </a:r>
          </a:p>
          <a:p>
            <a:pPr lvl="3" eaLnBrk="1" latinLnBrk="0" hangingPunct="1"/>
            <a:r>
              <a:rPr lang="en-CA"/>
              <a:t>Fourth level</a:t>
            </a:r>
          </a:p>
          <a:p>
            <a:pPr lvl="4" eaLnBrk="1" latinLnBrk="0" hangingPunct="1"/>
            <a:r>
              <a:rPr lang="en-CA"/>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A5A6570-6312-9148-853C-5E067991E6DF}" type="slidenum">
              <a:rPr lang="en-US" smtClean="0"/>
              <a:t>‹#›</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fld id="{8C9B5655-F36E-374B-BCEA-8E8BF747A9A3}" type="datetimeFigureOut">
              <a:rPr lang="en-US" smtClean="0"/>
              <a:t>2/26/2023</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CA"/>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CA"/>
              <a:t>Click to edit Master text styles</a:t>
            </a:r>
          </a:p>
          <a:p>
            <a:pPr lvl="1" eaLnBrk="1" latinLnBrk="0" hangingPunct="1"/>
            <a:r>
              <a:rPr lang="en-CA"/>
              <a:t>Second level</a:t>
            </a:r>
          </a:p>
          <a:p>
            <a:pPr lvl="2" eaLnBrk="1" latinLnBrk="0" hangingPunct="1"/>
            <a:r>
              <a:rPr lang="en-CA"/>
              <a:t>Third level</a:t>
            </a:r>
          </a:p>
          <a:p>
            <a:pPr lvl="3" eaLnBrk="1" latinLnBrk="0" hangingPunct="1"/>
            <a:r>
              <a:rPr lang="en-CA"/>
              <a:t>Fourth level</a:t>
            </a:r>
          </a:p>
          <a:p>
            <a:pPr lvl="4" eaLnBrk="1" latinLnBrk="0" hangingPunct="1"/>
            <a:r>
              <a:rPr lang="en-CA"/>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CA"/>
              <a:t>Click to edit Master text styles</a:t>
            </a:r>
          </a:p>
          <a:p>
            <a:pPr lvl="1" eaLnBrk="1" latinLnBrk="0" hangingPunct="1"/>
            <a:r>
              <a:rPr lang="en-CA"/>
              <a:t>Second level</a:t>
            </a:r>
          </a:p>
          <a:p>
            <a:pPr lvl="2" eaLnBrk="1" latinLnBrk="0" hangingPunct="1"/>
            <a:r>
              <a:rPr lang="en-CA"/>
              <a:t>Third level</a:t>
            </a:r>
          </a:p>
          <a:p>
            <a:pPr lvl="3" eaLnBrk="1" latinLnBrk="0" hangingPunct="1"/>
            <a:r>
              <a:rPr lang="en-CA"/>
              <a:t>Fourth level</a:t>
            </a:r>
          </a:p>
          <a:p>
            <a:pPr lvl="4" eaLnBrk="1" latinLnBrk="0" hangingPunct="1"/>
            <a:r>
              <a:rPr lang="en-CA"/>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CA"/>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CA"/>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C9B5655-F36E-374B-BCEA-8E8BF747A9A3}" type="datetimeFigureOut">
              <a:rPr lang="en-US" smtClean="0"/>
              <a:t>2/26/2023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5A6570-6312-9148-853C-5E067991E6DF}" type="slidenum">
              <a:rPr lang="en-US" smtClean="0"/>
              <a:t>‹#›</a:t>
            </a:fld>
            <a:endParaRPr lang="en-US" dirty="0"/>
          </a:p>
        </p:txBody>
      </p:sp>
      <p:sp>
        <p:nvSpPr>
          <p:cNvPr id="2" name="Title 1"/>
          <p:cNvSpPr>
            <a:spLocks noGrp="1"/>
          </p:cNvSpPr>
          <p:nvPr>
            <p:ph type="title"/>
          </p:nvPr>
        </p:nvSpPr>
        <p:spPr/>
        <p:txBody>
          <a:bodyPr/>
          <a:lstStyle/>
          <a:p>
            <a:r>
              <a:rPr kumimoji="0" lang="en-CA"/>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9B5655-F36E-374B-BCEA-8E8BF747A9A3}" type="datetimeFigureOut">
              <a:rPr lang="en-US" smtClean="0"/>
              <a:t>2/26/2023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5A6570-6312-9148-853C-5E067991E6D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CA"/>
              <a:t>Click to edit Master text styles</a:t>
            </a:r>
          </a:p>
          <a:p>
            <a:pPr lvl="1" eaLnBrk="1" latinLnBrk="0" hangingPunct="1"/>
            <a:r>
              <a:rPr lang="en-CA"/>
              <a:t>Second level</a:t>
            </a:r>
          </a:p>
          <a:p>
            <a:pPr lvl="2" eaLnBrk="1" latinLnBrk="0" hangingPunct="1"/>
            <a:r>
              <a:rPr lang="en-CA"/>
              <a:t>Third level</a:t>
            </a:r>
          </a:p>
          <a:p>
            <a:pPr lvl="3" eaLnBrk="1" latinLnBrk="0" hangingPunct="1"/>
            <a:r>
              <a:rPr lang="en-CA"/>
              <a:t>Fourth level</a:t>
            </a:r>
          </a:p>
          <a:p>
            <a:pPr lvl="4" eaLnBrk="1" latinLnBrk="0" hangingPunct="1"/>
            <a:r>
              <a:rPr lang="en-CA"/>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CA"/>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CA"/>
              <a:t>Click to edit Master title style</a:t>
            </a:r>
            <a:endParaRPr kumimoji="0" lang="en-US"/>
          </a:p>
        </p:txBody>
      </p:sp>
      <p:sp>
        <p:nvSpPr>
          <p:cNvPr id="8" name="Date Placeholder 7"/>
          <p:cNvSpPr>
            <a:spLocks noGrp="1"/>
          </p:cNvSpPr>
          <p:nvPr>
            <p:ph type="dt" sz="half" idx="14"/>
          </p:nvPr>
        </p:nvSpPr>
        <p:spPr/>
        <p:txBody>
          <a:bodyPr/>
          <a:lstStyle/>
          <a:p>
            <a:fld id="{8C9B5655-F36E-374B-BCEA-8E8BF747A9A3}" type="datetimeFigureOut">
              <a:rPr lang="en-US" smtClean="0"/>
              <a:t>2/26/2023</a:t>
            </a:fld>
            <a:endParaRPr lang="en-US" dirty="0"/>
          </a:p>
        </p:txBody>
      </p:sp>
      <p:sp>
        <p:nvSpPr>
          <p:cNvPr id="9" name="Slide Number Placeholder 8"/>
          <p:cNvSpPr>
            <a:spLocks noGrp="1"/>
          </p:cNvSpPr>
          <p:nvPr>
            <p:ph type="sldNum" sz="quarter" idx="15"/>
          </p:nvPr>
        </p:nvSpPr>
        <p:spPr/>
        <p:txBody>
          <a:bodyPr/>
          <a:lstStyle/>
          <a:p>
            <a:fld id="{1A5A6570-6312-9148-853C-5E067991E6DF}" type="slidenum">
              <a:rPr lang="en-US" smtClean="0"/>
              <a:t>‹#›</a:t>
            </a:fld>
            <a:endParaRPr lang="en-US" dirty="0"/>
          </a:p>
        </p:txBody>
      </p:sp>
      <p:sp>
        <p:nvSpPr>
          <p:cNvPr id="10" name="Footer Placeholder 9"/>
          <p:cNvSpPr>
            <a:spLocks noGrp="1"/>
          </p:cNvSpPr>
          <p:nvPr>
            <p:ph type="ftr" sz="quarter" idx="16"/>
          </p:nvPr>
        </p:nvSpPr>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CA"/>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CA" dirty="0"/>
              <a:t>Drag picture to placeholder or click icon to add</a:t>
            </a:r>
            <a:endParaRPr kumimoji="0" lang="en-US" dirty="0"/>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CA"/>
              <a:t>Click to edit Master text styles</a:t>
            </a:r>
          </a:p>
        </p:txBody>
      </p:sp>
      <p:sp>
        <p:nvSpPr>
          <p:cNvPr id="8" name="Date Placeholder 7"/>
          <p:cNvSpPr>
            <a:spLocks noGrp="1"/>
          </p:cNvSpPr>
          <p:nvPr>
            <p:ph type="dt" sz="half" idx="10"/>
          </p:nvPr>
        </p:nvSpPr>
        <p:spPr/>
        <p:txBody>
          <a:bodyPr/>
          <a:lstStyle/>
          <a:p>
            <a:fld id="{8C9B5655-F36E-374B-BCEA-8E8BF747A9A3}" type="datetimeFigureOut">
              <a:rPr lang="en-US" smtClean="0"/>
              <a:t>2/26/2023</a:t>
            </a:fld>
            <a:endParaRPr lang="en-US" dirty="0"/>
          </a:p>
        </p:txBody>
      </p:sp>
      <p:sp>
        <p:nvSpPr>
          <p:cNvPr id="9" name="Slide Number Placeholder 8"/>
          <p:cNvSpPr>
            <a:spLocks noGrp="1"/>
          </p:cNvSpPr>
          <p:nvPr>
            <p:ph type="sldNum" sz="quarter" idx="11"/>
          </p:nvPr>
        </p:nvSpPr>
        <p:spPr/>
        <p:txBody>
          <a:bodyPr/>
          <a:lstStyle/>
          <a:p>
            <a:fld id="{1A5A6570-6312-9148-853C-5E067991E6DF}"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CA"/>
              <a:t>Click to edit Master text styles</a:t>
            </a:r>
          </a:p>
          <a:p>
            <a:pPr lvl="1" eaLnBrk="1" latinLnBrk="0" hangingPunct="1"/>
            <a:r>
              <a:rPr kumimoji="0" lang="en-CA"/>
              <a:t>Second level</a:t>
            </a:r>
          </a:p>
          <a:p>
            <a:pPr lvl="2" eaLnBrk="1" latinLnBrk="0" hangingPunct="1"/>
            <a:r>
              <a:rPr kumimoji="0" lang="en-CA"/>
              <a:t>Third level</a:t>
            </a:r>
          </a:p>
          <a:p>
            <a:pPr lvl="3" eaLnBrk="1" latinLnBrk="0" hangingPunct="1"/>
            <a:r>
              <a:rPr kumimoji="0" lang="en-CA"/>
              <a:t>Fourth level</a:t>
            </a:r>
          </a:p>
          <a:p>
            <a:pPr lvl="4" eaLnBrk="1" latinLnBrk="0" hangingPunct="1"/>
            <a:r>
              <a:rPr kumimoji="0" lang="en-CA"/>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C9B5655-F36E-374B-BCEA-8E8BF747A9A3}" type="datetimeFigureOut">
              <a:rPr lang="en-US" smtClean="0"/>
              <a:t>2/26/2023</a:t>
            </a:fld>
            <a:endParaRPr lang="en-US" dirty="0"/>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dirty="0"/>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A5A6570-6312-9148-853C-5E067991E6DF}" type="slidenum">
              <a:rPr lang="en-US" smtClean="0"/>
              <a:t>‹#›</a:t>
            </a:fld>
            <a:endParaRPr lang="en-US" dirty="0"/>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CA"/>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uleth.ca/healthsciences/tr"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www.uleth.ca/healthsciences/practicum-therapeutic-recreation"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uleth.ca/career-bridge/career-servic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uleth.ca/career-bridge/career-service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r>
              <a:rPr lang="en-US" b="1" dirty="0"/>
              <a:t>Monday February 27</a:t>
            </a:r>
            <a:r>
              <a:rPr lang="en-US" b="1" baseline="30000" dirty="0"/>
              <a:t>th</a:t>
            </a:r>
            <a:r>
              <a:rPr lang="en-US" b="1" dirty="0"/>
              <a:t>, 2023</a:t>
            </a:r>
          </a:p>
          <a:p>
            <a:r>
              <a:rPr lang="en-US" b="1" dirty="0"/>
              <a:t>Marina Christman, </a:t>
            </a:r>
            <a:br>
              <a:rPr lang="en-US" b="1" dirty="0"/>
            </a:br>
            <a:r>
              <a:rPr lang="en-US" b="1" dirty="0"/>
              <a:t>Zac Crouse, &amp; Aimee Douziech </a:t>
            </a:r>
            <a:endParaRPr lang="en-CA" b="1" dirty="0"/>
          </a:p>
          <a:p>
            <a:endParaRPr lang="en-US" dirty="0"/>
          </a:p>
        </p:txBody>
      </p:sp>
      <p:sp>
        <p:nvSpPr>
          <p:cNvPr id="2" name="Title 1"/>
          <p:cNvSpPr>
            <a:spLocks noGrp="1"/>
          </p:cNvSpPr>
          <p:nvPr>
            <p:ph type="ctrTitle"/>
          </p:nvPr>
        </p:nvSpPr>
        <p:spPr/>
        <p:txBody>
          <a:bodyPr/>
          <a:lstStyle/>
          <a:p>
            <a:r>
              <a:rPr lang="en-US" b="1" dirty="0">
                <a:solidFill>
                  <a:schemeClr val="tx1"/>
                </a:solidFill>
              </a:rPr>
              <a:t>Therapeutic Recreation Internship</a:t>
            </a:r>
            <a:endParaRPr lang="en-US" dirty="0"/>
          </a:p>
        </p:txBody>
      </p:sp>
    </p:spTree>
    <p:extLst>
      <p:ext uri="{BB962C8B-B14F-4D97-AF65-F5344CB8AC3E}">
        <p14:creationId xmlns:p14="http://schemas.microsoft.com/office/powerpoint/2010/main" val="2947575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89904"/>
            <a:ext cx="8155172" cy="4641448"/>
          </a:xfrm>
        </p:spPr>
        <p:txBody>
          <a:bodyPr>
            <a:normAutofit fontScale="92500" lnSpcReduction="10000"/>
          </a:bodyPr>
          <a:lstStyle/>
          <a:p>
            <a:r>
              <a:rPr lang="en-CA" dirty="0"/>
              <a:t>You will be creating goals to help guide your internship. Both you and your agency/site supervisor have shared responsibilities in ensuring these are achievable. Communication is an important aspect in developing your goals. </a:t>
            </a:r>
          </a:p>
          <a:p>
            <a:pPr marL="0" indent="0">
              <a:buNone/>
            </a:pPr>
            <a:endParaRPr lang="en-CA" dirty="0"/>
          </a:p>
          <a:p>
            <a:r>
              <a:rPr lang="en-US" dirty="0"/>
              <a:t>Make sure your goals are SMART (specific, measurable, action-oriented, realistic, and time-based). </a:t>
            </a:r>
          </a:p>
          <a:p>
            <a:pPr marL="0" indent="0">
              <a:buNone/>
            </a:pPr>
            <a:endParaRPr lang="en-US" dirty="0"/>
          </a:p>
          <a:p>
            <a:r>
              <a:rPr lang="en-US" dirty="0"/>
              <a:t>Grading will be based on the evaluation completed by your agency/site supervisor; however, your academic supervisor will be reviewing the goals and giving the final grade.</a:t>
            </a:r>
            <a:endParaRPr lang="en-CA" dirty="0"/>
          </a:p>
          <a:p>
            <a:pPr lvl="0"/>
            <a:endParaRPr lang="en-CA" dirty="0"/>
          </a:p>
          <a:p>
            <a:endParaRPr lang="en-CA" dirty="0"/>
          </a:p>
        </p:txBody>
      </p:sp>
      <p:sp>
        <p:nvSpPr>
          <p:cNvPr id="3" name="Title 2"/>
          <p:cNvSpPr>
            <a:spLocks noGrp="1"/>
          </p:cNvSpPr>
          <p:nvPr>
            <p:ph type="title"/>
          </p:nvPr>
        </p:nvSpPr>
        <p:spPr>
          <a:xfrm>
            <a:off x="457200" y="152400"/>
            <a:ext cx="8229600" cy="1304260"/>
          </a:xfrm>
        </p:spPr>
        <p:txBody>
          <a:bodyPr/>
          <a:lstStyle/>
          <a:p>
            <a:pPr algn="ctr"/>
            <a:r>
              <a:rPr lang="en-US" b="1" dirty="0"/>
              <a:t>SMART Goals </a:t>
            </a:r>
            <a:br>
              <a:rPr lang="en-US" b="1" dirty="0"/>
            </a:br>
            <a:r>
              <a:rPr lang="en-US" sz="2800" b="1" dirty="0"/>
              <a:t>5% of final grade</a:t>
            </a:r>
            <a:endParaRPr lang="en-CA" sz="2800" b="1" dirty="0"/>
          </a:p>
        </p:txBody>
      </p:sp>
    </p:spTree>
    <p:extLst>
      <p:ext uri="{BB962C8B-B14F-4D97-AF65-F5344CB8AC3E}">
        <p14:creationId xmlns:p14="http://schemas.microsoft.com/office/powerpoint/2010/main" val="3356464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74127"/>
            <a:ext cx="8229600" cy="4021872"/>
          </a:xfrm>
        </p:spPr>
        <p:txBody>
          <a:bodyPr/>
          <a:lstStyle/>
          <a:p>
            <a:pPr lvl="0"/>
            <a:r>
              <a:rPr lang="en-US" dirty="0"/>
              <a:t>The discussions/forums will include weekly questions posted on Moodle. Lots that can be learned when reflecting and having shared discussion with peers. </a:t>
            </a:r>
          </a:p>
          <a:p>
            <a:pPr lvl="0"/>
            <a:endParaRPr lang="en-CA" dirty="0"/>
          </a:p>
          <a:p>
            <a:pPr lvl="0"/>
            <a:r>
              <a:rPr lang="en-US" dirty="0"/>
              <a:t>Grading is on Moodle. Your academic supervisor/instructor will be evaluating and grading the discussions.</a:t>
            </a:r>
            <a:endParaRPr lang="en-CA" dirty="0"/>
          </a:p>
          <a:p>
            <a:pPr marL="0" indent="0">
              <a:buNone/>
            </a:pPr>
            <a:endParaRPr lang="en-CA" dirty="0"/>
          </a:p>
        </p:txBody>
      </p:sp>
      <p:sp>
        <p:nvSpPr>
          <p:cNvPr id="3" name="Title 2"/>
          <p:cNvSpPr>
            <a:spLocks noGrp="1"/>
          </p:cNvSpPr>
          <p:nvPr>
            <p:ph type="title"/>
          </p:nvPr>
        </p:nvSpPr>
        <p:spPr>
          <a:xfrm>
            <a:off x="457200" y="152399"/>
            <a:ext cx="8229600" cy="1410587"/>
          </a:xfrm>
        </p:spPr>
        <p:txBody>
          <a:bodyPr>
            <a:normAutofit/>
          </a:bodyPr>
          <a:lstStyle/>
          <a:p>
            <a:pPr algn="ctr"/>
            <a:r>
              <a:rPr lang="en-US" b="1" dirty="0"/>
              <a:t>Weekly Online Discussion</a:t>
            </a:r>
            <a:br>
              <a:rPr lang="en-US" b="1" dirty="0"/>
            </a:br>
            <a:r>
              <a:rPr lang="en-US" sz="2800" b="1" dirty="0"/>
              <a:t>20% of final grade </a:t>
            </a:r>
            <a:endParaRPr lang="en-CA" sz="2800" b="1" dirty="0"/>
          </a:p>
        </p:txBody>
      </p:sp>
    </p:spTree>
    <p:extLst>
      <p:ext uri="{BB962C8B-B14F-4D97-AF65-F5344CB8AC3E}">
        <p14:creationId xmlns:p14="http://schemas.microsoft.com/office/powerpoint/2010/main" val="44327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547" y="1626781"/>
            <a:ext cx="8469063" cy="4593265"/>
          </a:xfrm>
        </p:spPr>
        <p:txBody>
          <a:bodyPr>
            <a:normAutofit fontScale="85000" lnSpcReduction="20000"/>
          </a:bodyPr>
          <a:lstStyle/>
          <a:p>
            <a:pPr lvl="0"/>
            <a:r>
              <a:rPr lang="en-US" sz="2800" dirty="0"/>
              <a:t>It needs to be something useful to your agency! This project is your responsibility from start to finish and it should be guided by your experience at your agency. Are there areas that need further development, gaps in care, needed program support/evidence to support, etc.? What are your strengths that you can bring to this project? Communication with your agency/site and academic supervisor is important in developing a plan. </a:t>
            </a:r>
            <a:endParaRPr lang="en-CA" sz="2800" dirty="0"/>
          </a:p>
          <a:p>
            <a:pPr lvl="1"/>
            <a:r>
              <a:rPr lang="en-US" dirty="0"/>
              <a:t>Examples:</a:t>
            </a:r>
            <a:endParaRPr lang="en-CA" dirty="0"/>
          </a:p>
          <a:p>
            <a:pPr lvl="2"/>
            <a:r>
              <a:rPr lang="en-US" sz="2400" dirty="0"/>
              <a:t>Comprehensive program plan</a:t>
            </a:r>
            <a:endParaRPr lang="en-CA" sz="2400" dirty="0"/>
          </a:p>
          <a:p>
            <a:pPr lvl="2"/>
            <a:r>
              <a:rPr lang="en-US" sz="2400" u="sng" dirty="0"/>
              <a:t>Multiple</a:t>
            </a:r>
            <a:r>
              <a:rPr lang="en-US" sz="2400" dirty="0"/>
              <a:t> specific program plans/protocols</a:t>
            </a:r>
            <a:endParaRPr lang="en-CA" sz="2400" dirty="0"/>
          </a:p>
          <a:p>
            <a:pPr lvl="2"/>
            <a:r>
              <a:rPr lang="en-US" sz="2400" dirty="0"/>
              <a:t>Case study</a:t>
            </a:r>
            <a:endParaRPr lang="en-CA" sz="2400" dirty="0"/>
          </a:p>
          <a:p>
            <a:pPr lvl="0"/>
            <a:r>
              <a:rPr lang="en-US" sz="2800" dirty="0"/>
              <a:t>Grading: draft, update, and final. Both your agency/site supervisor and your academic supervisor are evaluating and grading your service project.</a:t>
            </a:r>
            <a:endParaRPr lang="en-CA" sz="2800" dirty="0"/>
          </a:p>
          <a:p>
            <a:endParaRPr lang="en-CA" dirty="0"/>
          </a:p>
        </p:txBody>
      </p:sp>
      <p:sp>
        <p:nvSpPr>
          <p:cNvPr id="3" name="Title 2"/>
          <p:cNvSpPr>
            <a:spLocks noGrp="1"/>
          </p:cNvSpPr>
          <p:nvPr>
            <p:ph type="title"/>
          </p:nvPr>
        </p:nvSpPr>
        <p:spPr>
          <a:xfrm>
            <a:off x="457200" y="152400"/>
            <a:ext cx="8229600" cy="1187302"/>
          </a:xfrm>
        </p:spPr>
        <p:txBody>
          <a:bodyPr>
            <a:normAutofit/>
          </a:bodyPr>
          <a:lstStyle/>
          <a:p>
            <a:pPr algn="ctr"/>
            <a:r>
              <a:rPr lang="en-US" b="1" dirty="0"/>
              <a:t>Service Project</a:t>
            </a:r>
            <a:br>
              <a:rPr lang="en-US" b="1" dirty="0"/>
            </a:br>
            <a:r>
              <a:rPr lang="en-US" sz="2700" b="1" dirty="0"/>
              <a:t>30% of final grade</a:t>
            </a:r>
            <a:endParaRPr lang="en-CA" sz="2700" b="1" dirty="0"/>
          </a:p>
        </p:txBody>
      </p:sp>
    </p:spTree>
    <p:extLst>
      <p:ext uri="{BB962C8B-B14F-4D97-AF65-F5344CB8AC3E}">
        <p14:creationId xmlns:p14="http://schemas.microsoft.com/office/powerpoint/2010/main" val="3639084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5180"/>
            <a:ext cx="8229600" cy="1350336"/>
          </a:xfrm>
        </p:spPr>
        <p:txBody>
          <a:bodyPr>
            <a:normAutofit/>
          </a:bodyPr>
          <a:lstStyle/>
          <a:p>
            <a:pPr algn="ctr"/>
            <a:r>
              <a:rPr lang="en-US" b="1" dirty="0">
                <a:solidFill>
                  <a:schemeClr val="tx1"/>
                </a:solidFill>
              </a:rPr>
              <a:t>Evaluations</a:t>
            </a:r>
            <a:br>
              <a:rPr lang="en-US" b="1" dirty="0">
                <a:solidFill>
                  <a:schemeClr val="tx1"/>
                </a:solidFill>
              </a:rPr>
            </a:br>
            <a:r>
              <a:rPr lang="en-US" sz="2800" b="1" dirty="0"/>
              <a:t>45% of final grade</a:t>
            </a:r>
            <a:endParaRPr lang="en-CA" sz="2800" b="1" dirty="0">
              <a:solidFill>
                <a:schemeClr val="tx1"/>
              </a:solidFill>
            </a:endParaRPr>
          </a:p>
        </p:txBody>
      </p:sp>
      <p:sp>
        <p:nvSpPr>
          <p:cNvPr id="3" name="Content Placeholder 2"/>
          <p:cNvSpPr>
            <a:spLocks noGrp="1"/>
          </p:cNvSpPr>
          <p:nvPr>
            <p:ph idx="1"/>
          </p:nvPr>
        </p:nvSpPr>
        <p:spPr>
          <a:xfrm>
            <a:off x="685346" y="2221557"/>
            <a:ext cx="7765322" cy="3560118"/>
          </a:xfrm>
        </p:spPr>
        <p:txBody>
          <a:bodyPr>
            <a:normAutofit fontScale="92500" lnSpcReduction="10000"/>
          </a:bodyPr>
          <a:lstStyle/>
          <a:p>
            <a:r>
              <a:rPr lang="en-CA" sz="2250" b="1" dirty="0"/>
              <a:t>Midterm</a:t>
            </a:r>
            <a:r>
              <a:rPr lang="en-CA" sz="2250" dirty="0"/>
              <a:t> and </a:t>
            </a:r>
            <a:r>
              <a:rPr lang="en-CA" sz="2250" b="1" dirty="0"/>
              <a:t>Final Evaluation </a:t>
            </a:r>
            <a:r>
              <a:rPr lang="en-CA" sz="2250" dirty="0"/>
              <a:t>– Completed by your agency/site supervisor and graded by your academic supervisor.  </a:t>
            </a:r>
            <a:endParaRPr lang="en-CA" sz="2250" b="1" dirty="0"/>
          </a:p>
          <a:p>
            <a:pPr lvl="1"/>
            <a:r>
              <a:rPr lang="en-CA" dirty="0"/>
              <a:t>Above 80% means you are progressing exceptionally well.</a:t>
            </a:r>
          </a:p>
          <a:p>
            <a:pPr lvl="1"/>
            <a:r>
              <a:rPr lang="en-CA" dirty="0"/>
              <a:t>70-80% means you are progressing well and that your skills are on track.</a:t>
            </a:r>
          </a:p>
          <a:p>
            <a:pPr lvl="1"/>
            <a:r>
              <a:rPr lang="en-CA" dirty="0"/>
              <a:t>Below 70% means you may need to put extra effort into ensuring you are developing the necessary skills.</a:t>
            </a:r>
          </a:p>
          <a:p>
            <a:pPr marL="27675" indent="0">
              <a:buNone/>
            </a:pPr>
            <a:endParaRPr lang="en-CA" sz="2250" dirty="0"/>
          </a:p>
          <a:p>
            <a:pPr marL="27675" indent="0">
              <a:buNone/>
            </a:pPr>
            <a:r>
              <a:rPr lang="en-CA" sz="2250" b="1" dirty="0"/>
              <a:t>The course is a Pass/Fail in which you must obtain a mark higher than 70%</a:t>
            </a:r>
          </a:p>
          <a:p>
            <a:endParaRPr lang="en-CA" dirty="0"/>
          </a:p>
        </p:txBody>
      </p:sp>
    </p:spTree>
    <p:extLst>
      <p:ext uri="{BB962C8B-B14F-4D97-AF65-F5344CB8AC3E}">
        <p14:creationId xmlns:p14="http://schemas.microsoft.com/office/powerpoint/2010/main" val="4186827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a:stretch>
            <a:fillRect/>
          </a:stretch>
        </p:blipFill>
        <p:spPr>
          <a:xfrm>
            <a:off x="318136" y="1143000"/>
            <a:ext cx="8658596" cy="5887952"/>
          </a:xfrm>
          <a:prstGeom prst="rect">
            <a:avLst/>
          </a:prstGeom>
        </p:spPr>
      </p:pic>
      <p:sp>
        <p:nvSpPr>
          <p:cNvPr id="2" name="TextBox 1"/>
          <p:cNvSpPr txBox="1"/>
          <p:nvPr/>
        </p:nvSpPr>
        <p:spPr>
          <a:xfrm>
            <a:off x="1332734" y="496957"/>
            <a:ext cx="6629400" cy="523220"/>
          </a:xfrm>
          <a:prstGeom prst="rect">
            <a:avLst/>
          </a:prstGeom>
          <a:noFill/>
        </p:spPr>
        <p:txBody>
          <a:bodyPr wrap="square" rtlCol="0">
            <a:spAutoFit/>
          </a:bodyPr>
          <a:lstStyle/>
          <a:p>
            <a:pPr algn="ctr"/>
            <a:r>
              <a:rPr lang="en-US" sz="2800" b="1" u="sng" dirty="0"/>
              <a:t>Suggested</a:t>
            </a:r>
            <a:r>
              <a:rPr lang="en-US" sz="2800" b="1" dirty="0"/>
              <a:t> Timeline During Placement </a:t>
            </a:r>
            <a:endParaRPr lang="en-CA" sz="2800" b="1" dirty="0"/>
          </a:p>
        </p:txBody>
      </p:sp>
    </p:spTree>
    <p:extLst>
      <p:ext uri="{BB962C8B-B14F-4D97-AF65-F5344CB8AC3E}">
        <p14:creationId xmlns:p14="http://schemas.microsoft.com/office/powerpoint/2010/main" val="4043874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2092578006"/>
              </p:ext>
            </p:extLst>
          </p:nvPr>
        </p:nvGraphicFramePr>
        <p:xfrm>
          <a:off x="544473" y="1524000"/>
          <a:ext cx="8681756" cy="3514816"/>
        </p:xfrm>
        <a:graphic>
          <a:graphicData uri="http://schemas.openxmlformats.org/presentationml/2006/ole">
            <mc:AlternateContent xmlns:mc="http://schemas.openxmlformats.org/markup-compatibility/2006">
              <mc:Choice xmlns:v="urn:schemas-microsoft-com:vml" Requires="v">
                <p:oleObj name="Document" r:id="rId3" imgW="5956042" imgH="2412126" progId="Word.Document.12">
                  <p:embed/>
                </p:oleObj>
              </mc:Choice>
              <mc:Fallback>
                <p:oleObj name="Document" r:id="rId3" imgW="5956042" imgH="2412126" progId="Word.Document.12">
                  <p:embed/>
                  <p:pic>
                    <p:nvPicPr>
                      <p:cNvPr id="0" name=""/>
                      <p:cNvPicPr/>
                      <p:nvPr/>
                    </p:nvPicPr>
                    <p:blipFill>
                      <a:blip r:embed="rId4"/>
                      <a:stretch>
                        <a:fillRect/>
                      </a:stretch>
                    </p:blipFill>
                    <p:spPr>
                      <a:xfrm>
                        <a:off x="544473" y="1524000"/>
                        <a:ext cx="8681756" cy="3514816"/>
                      </a:xfrm>
                      <a:prstGeom prst="rect">
                        <a:avLst/>
                      </a:prstGeom>
                    </p:spPr>
                  </p:pic>
                </p:oleObj>
              </mc:Fallback>
            </mc:AlternateContent>
          </a:graphicData>
        </a:graphic>
      </p:graphicFrame>
    </p:spTree>
    <p:extLst>
      <p:ext uri="{BB962C8B-B14F-4D97-AF65-F5344CB8AC3E}">
        <p14:creationId xmlns:p14="http://schemas.microsoft.com/office/powerpoint/2010/main" val="2639853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674339267"/>
              </p:ext>
            </p:extLst>
          </p:nvPr>
        </p:nvGraphicFramePr>
        <p:xfrm>
          <a:off x="390959" y="1858617"/>
          <a:ext cx="8869934" cy="3574451"/>
        </p:xfrm>
        <a:graphic>
          <a:graphicData uri="http://schemas.openxmlformats.org/presentationml/2006/ole">
            <mc:AlternateContent xmlns:mc="http://schemas.openxmlformats.org/markup-compatibility/2006">
              <mc:Choice xmlns:v="urn:schemas-microsoft-com:vml" Requires="v">
                <p:oleObj name="Document" r:id="rId3" imgW="5956042" imgH="2399530" progId="Word.Document.12">
                  <p:embed/>
                </p:oleObj>
              </mc:Choice>
              <mc:Fallback>
                <p:oleObj name="Document" r:id="rId3" imgW="5956042" imgH="2399530" progId="Word.Document.12">
                  <p:embed/>
                  <p:pic>
                    <p:nvPicPr>
                      <p:cNvPr id="0" name=""/>
                      <p:cNvPicPr/>
                      <p:nvPr/>
                    </p:nvPicPr>
                    <p:blipFill>
                      <a:blip r:embed="rId4"/>
                      <a:stretch>
                        <a:fillRect/>
                      </a:stretch>
                    </p:blipFill>
                    <p:spPr>
                      <a:xfrm>
                        <a:off x="390959" y="1858617"/>
                        <a:ext cx="8869934" cy="3574451"/>
                      </a:xfrm>
                      <a:prstGeom prst="rect">
                        <a:avLst/>
                      </a:prstGeom>
                    </p:spPr>
                  </p:pic>
                </p:oleObj>
              </mc:Fallback>
            </mc:AlternateContent>
          </a:graphicData>
        </a:graphic>
      </p:graphicFrame>
    </p:spTree>
    <p:extLst>
      <p:ext uri="{BB962C8B-B14F-4D97-AF65-F5344CB8AC3E}">
        <p14:creationId xmlns:p14="http://schemas.microsoft.com/office/powerpoint/2010/main" val="974454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1011417329"/>
              </p:ext>
            </p:extLst>
          </p:nvPr>
        </p:nvGraphicFramePr>
        <p:xfrm>
          <a:off x="387626" y="1789194"/>
          <a:ext cx="8974305" cy="3905927"/>
        </p:xfrm>
        <a:graphic>
          <a:graphicData uri="http://schemas.openxmlformats.org/presentationml/2006/ole">
            <mc:AlternateContent xmlns:mc="http://schemas.openxmlformats.org/markup-compatibility/2006">
              <mc:Choice xmlns:v="urn:schemas-microsoft-com:vml" Requires="v">
                <p:oleObj name="Document" r:id="rId3" imgW="5956042" imgH="2593162" progId="Word.Document.12">
                  <p:embed/>
                </p:oleObj>
              </mc:Choice>
              <mc:Fallback>
                <p:oleObj name="Document" r:id="rId3" imgW="5956042" imgH="2593162" progId="Word.Document.12">
                  <p:embed/>
                  <p:pic>
                    <p:nvPicPr>
                      <p:cNvPr id="0" name=""/>
                      <p:cNvPicPr/>
                      <p:nvPr/>
                    </p:nvPicPr>
                    <p:blipFill>
                      <a:blip r:embed="rId4"/>
                      <a:stretch>
                        <a:fillRect/>
                      </a:stretch>
                    </p:blipFill>
                    <p:spPr>
                      <a:xfrm>
                        <a:off x="387626" y="1789194"/>
                        <a:ext cx="8974305" cy="3905927"/>
                      </a:xfrm>
                      <a:prstGeom prst="rect">
                        <a:avLst/>
                      </a:prstGeom>
                    </p:spPr>
                  </p:pic>
                </p:oleObj>
              </mc:Fallback>
            </mc:AlternateContent>
          </a:graphicData>
        </a:graphic>
      </p:graphicFrame>
    </p:spTree>
    <p:extLst>
      <p:ext uri="{BB962C8B-B14F-4D97-AF65-F5344CB8AC3E}">
        <p14:creationId xmlns:p14="http://schemas.microsoft.com/office/powerpoint/2010/main" val="1052651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4809" y="1866538"/>
            <a:ext cx="8583617" cy="4434871"/>
          </a:xfrm>
        </p:spPr>
        <p:txBody>
          <a:bodyPr>
            <a:normAutofit fontScale="92500" lnSpcReduction="10000"/>
          </a:bodyPr>
          <a:lstStyle/>
          <a:p>
            <a:r>
              <a:rPr lang="en-US" dirty="0"/>
              <a:t>HSPnet Consent Form &amp; </a:t>
            </a:r>
            <a:r>
              <a:rPr lang="en-US" dirty="0" err="1"/>
              <a:t>FoHS</a:t>
            </a:r>
            <a:r>
              <a:rPr lang="en-US" dirty="0"/>
              <a:t> Consent Form(submit to Marina).</a:t>
            </a:r>
          </a:p>
          <a:p>
            <a:r>
              <a:rPr lang="en-US" dirty="0"/>
              <a:t>Start to plan for the Police Information Check including Vulnerable Sector Search (reduced cost form on website).</a:t>
            </a:r>
          </a:p>
          <a:p>
            <a:r>
              <a:rPr lang="en-US" dirty="0"/>
              <a:t>Start gathering immunization records and Immunization History Form.</a:t>
            </a:r>
          </a:p>
          <a:p>
            <a:r>
              <a:rPr lang="en-US" dirty="0"/>
              <a:t>Work on resume and cover letters. </a:t>
            </a:r>
          </a:p>
          <a:p>
            <a:pPr lvl="1"/>
            <a:r>
              <a:rPr lang="en-US" dirty="0"/>
              <a:t>Book an appointment with Career Services to review your resume and cover letter.</a:t>
            </a:r>
          </a:p>
          <a:p>
            <a:pPr lvl="1"/>
            <a:r>
              <a:rPr lang="en-US" dirty="0"/>
              <a:t>Ask friends, peers, and family to provide feedback.</a:t>
            </a:r>
          </a:p>
          <a:p>
            <a:r>
              <a:rPr lang="en-US" dirty="0"/>
              <a:t>Review the Uleth TR website to see all the information and documents related to the internship. </a:t>
            </a:r>
          </a:p>
          <a:p>
            <a:pPr lvl="1"/>
            <a:endParaRPr lang="en-US" dirty="0"/>
          </a:p>
        </p:txBody>
      </p:sp>
      <p:sp>
        <p:nvSpPr>
          <p:cNvPr id="3" name="Title 2"/>
          <p:cNvSpPr>
            <a:spLocks noGrp="1"/>
          </p:cNvSpPr>
          <p:nvPr>
            <p:ph type="title"/>
          </p:nvPr>
        </p:nvSpPr>
        <p:spPr/>
        <p:txBody>
          <a:bodyPr>
            <a:normAutofit fontScale="90000"/>
          </a:bodyPr>
          <a:lstStyle/>
          <a:p>
            <a:pPr algn="ctr"/>
            <a:r>
              <a:rPr lang="en-US" b="1" dirty="0"/>
              <a:t>Things to do over the next few weeks </a:t>
            </a:r>
          </a:p>
        </p:txBody>
      </p:sp>
    </p:spTree>
    <p:extLst>
      <p:ext uri="{BB962C8B-B14F-4D97-AF65-F5344CB8AC3E}">
        <p14:creationId xmlns:p14="http://schemas.microsoft.com/office/powerpoint/2010/main" val="2708961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58336"/>
            <a:ext cx="8229600" cy="4137664"/>
          </a:xfrm>
        </p:spPr>
        <p:txBody>
          <a:bodyPr/>
          <a:lstStyle/>
          <a:p>
            <a:r>
              <a:rPr lang="en-US" dirty="0"/>
              <a:t>Website for the TR program </a:t>
            </a:r>
          </a:p>
          <a:p>
            <a:r>
              <a:rPr lang="en-CA" dirty="0">
                <a:hlinkClick r:id="rId3">
                  <a:extLst>
                    <a:ext uri="{A12FA001-AC4F-418D-AE19-62706E023703}">
                      <ahyp:hlinkClr xmlns:ahyp="http://schemas.microsoft.com/office/drawing/2018/hyperlinkcolor" val="tx"/>
                    </a:ext>
                  </a:extLst>
                </a:hlinkClick>
              </a:rPr>
              <a:t>https://www.uleth.ca/healthsciences/tr</a:t>
            </a:r>
            <a:endParaRPr lang="en-US" dirty="0"/>
          </a:p>
          <a:p>
            <a:endParaRPr lang="en-US" dirty="0"/>
          </a:p>
          <a:p>
            <a:r>
              <a:rPr lang="en-US" dirty="0"/>
              <a:t>Website for the TR practicum/internship</a:t>
            </a:r>
          </a:p>
          <a:p>
            <a:r>
              <a:rPr lang="en-CA" dirty="0">
                <a:hlinkClick r:id="rId4">
                  <a:extLst>
                    <a:ext uri="{A12FA001-AC4F-418D-AE19-62706E023703}">
                      <ahyp:hlinkClr xmlns:ahyp="http://schemas.microsoft.com/office/drawing/2018/hyperlinkcolor" val="tx"/>
                    </a:ext>
                  </a:extLst>
                </a:hlinkClick>
              </a:rPr>
              <a:t>https://www.uleth.ca/healthsciences/practicum-therapeutic-recreation</a:t>
            </a:r>
            <a:endParaRPr lang="en-US" dirty="0"/>
          </a:p>
        </p:txBody>
      </p:sp>
      <p:sp>
        <p:nvSpPr>
          <p:cNvPr id="3" name="Title 2"/>
          <p:cNvSpPr>
            <a:spLocks noGrp="1"/>
          </p:cNvSpPr>
          <p:nvPr>
            <p:ph type="title"/>
          </p:nvPr>
        </p:nvSpPr>
        <p:spPr/>
        <p:txBody>
          <a:bodyPr/>
          <a:lstStyle/>
          <a:p>
            <a:pPr algn="ctr"/>
            <a:r>
              <a:rPr lang="en-US" b="1" dirty="0"/>
              <a:t>Additional Information</a:t>
            </a:r>
          </a:p>
        </p:txBody>
      </p:sp>
    </p:spTree>
    <p:extLst>
      <p:ext uri="{BB962C8B-B14F-4D97-AF65-F5344CB8AC3E}">
        <p14:creationId xmlns:p14="http://schemas.microsoft.com/office/powerpoint/2010/main" val="212196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1">
            <a:extLst>
              <a:ext uri="{FF2B5EF4-FFF2-40B4-BE49-F238E27FC236}">
                <a16:creationId xmlns:a16="http://schemas.microsoft.com/office/drawing/2014/main" id="{62EF428C-0EAC-81C7-771E-49D24C8D3C8A}"/>
              </a:ext>
            </a:extLst>
          </p:cNvPr>
          <p:cNvGraphicFramePr>
            <a:graphicFrameLocks noGrp="1"/>
          </p:cNvGraphicFramePr>
          <p:nvPr>
            <p:ph idx="1"/>
          </p:nvPr>
        </p:nvGraphicFramePr>
        <p:xfrm>
          <a:off x="457200" y="2007704"/>
          <a:ext cx="8229600" cy="40882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457200" y="526774"/>
            <a:ext cx="8229600" cy="844826"/>
          </a:xfrm>
        </p:spPr>
        <p:txBody>
          <a:bodyPr/>
          <a:lstStyle/>
          <a:p>
            <a:pPr algn="ctr"/>
            <a:r>
              <a:rPr lang="en-US" b="1" dirty="0"/>
              <a:t>Agenda</a:t>
            </a:r>
          </a:p>
        </p:txBody>
      </p:sp>
    </p:spTree>
    <p:extLst>
      <p:ext uri="{BB962C8B-B14F-4D97-AF65-F5344CB8AC3E}">
        <p14:creationId xmlns:p14="http://schemas.microsoft.com/office/powerpoint/2010/main" val="8295671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1930"/>
            <a:ext cx="8229600" cy="3641281"/>
          </a:xfrm>
        </p:spPr>
        <p:txBody>
          <a:bodyPr>
            <a:normAutofit/>
          </a:bodyPr>
          <a:lstStyle/>
          <a:p>
            <a:r>
              <a:rPr lang="en-US" dirty="0"/>
              <a:t>Monday March 27</a:t>
            </a:r>
            <a:r>
              <a:rPr lang="en-US" baseline="30000" dirty="0"/>
              <a:t>th</a:t>
            </a:r>
            <a:r>
              <a:rPr lang="en-US" dirty="0"/>
              <a:t> from 4-6pm MT</a:t>
            </a:r>
          </a:p>
          <a:p>
            <a:r>
              <a:rPr lang="en-US" dirty="0"/>
              <a:t>Meeting will be recorded and posted on our website</a:t>
            </a:r>
          </a:p>
          <a:p>
            <a:r>
              <a:rPr lang="en-US" dirty="0"/>
              <a:t>Focus will be on more internship information</a:t>
            </a:r>
          </a:p>
          <a:p>
            <a:pPr lvl="1"/>
            <a:r>
              <a:rPr lang="en-US" dirty="0"/>
              <a:t>documents, application process, internship preparation, internship manual</a:t>
            </a:r>
          </a:p>
        </p:txBody>
      </p:sp>
      <p:sp>
        <p:nvSpPr>
          <p:cNvPr id="3" name="Title 2"/>
          <p:cNvSpPr>
            <a:spLocks noGrp="1"/>
          </p:cNvSpPr>
          <p:nvPr>
            <p:ph type="title"/>
          </p:nvPr>
        </p:nvSpPr>
        <p:spPr/>
        <p:txBody>
          <a:bodyPr/>
          <a:lstStyle/>
          <a:p>
            <a:pPr algn="ctr"/>
            <a:r>
              <a:rPr lang="en-US" b="1" dirty="0"/>
              <a:t>Next Meeting</a:t>
            </a:r>
          </a:p>
        </p:txBody>
      </p:sp>
    </p:spTree>
    <p:extLst>
      <p:ext uri="{BB962C8B-B14F-4D97-AF65-F5344CB8AC3E}">
        <p14:creationId xmlns:p14="http://schemas.microsoft.com/office/powerpoint/2010/main" val="3859851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محتا - به روزترین وبسایت خبری، آموزشی و تحلیلی با موضوع تراجنسی ها،ترنسکشوال ها"/>
          <p:cNvPicPr>
            <a:picLocks noGrp="1" noChangeAspect="1"/>
          </p:cNvPicPr>
          <p:nvPr>
            <p:ph idx="1"/>
          </p:nvPr>
        </p:nvPicPr>
        <p:blipFill>
          <a:blip r:embed="rId3">
            <a:extLst>
              <a:ext uri="{28A0092B-C50C-407E-A947-70E740481C1C}">
                <a14:useLocalDpi xmlns:a14="http://schemas.microsoft.com/office/drawing/2010/main" val="0"/>
              </a:ext>
            </a:extLst>
          </a:blip>
          <a:srcRect t="3345" b="3345"/>
          <a:stretch>
            <a:fillRect/>
          </a:stretch>
        </p:blipFill>
        <p:spPr>
          <a:xfrm>
            <a:off x="1063301" y="1270071"/>
            <a:ext cx="7106135" cy="3947853"/>
          </a:xfrm>
          <a:prstGeom prst="rect">
            <a:avLst/>
          </a:prstGeom>
        </p:spPr>
      </p:pic>
    </p:spTree>
    <p:extLst>
      <p:ext uri="{BB962C8B-B14F-4D97-AF65-F5344CB8AC3E}">
        <p14:creationId xmlns:p14="http://schemas.microsoft.com/office/powerpoint/2010/main" val="3753097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1873" y="487017"/>
            <a:ext cx="8798312" cy="6103353"/>
          </a:xfrm>
        </p:spPr>
        <p:txBody>
          <a:bodyPr>
            <a:normAutofit fontScale="92500" lnSpcReduction="10000"/>
          </a:bodyPr>
          <a:lstStyle/>
          <a:p>
            <a:pPr marL="0" indent="0" algn="ctr">
              <a:buNone/>
            </a:pPr>
            <a:r>
              <a:rPr lang="en-CA" sz="2700" b="1" dirty="0"/>
              <a:t>STUDENT RESPONSIBILITIES</a:t>
            </a:r>
            <a:endParaRPr lang="en-CA" sz="2700" dirty="0"/>
          </a:p>
          <a:p>
            <a:pPr marL="0" indent="0" algn="ctr">
              <a:buNone/>
            </a:pPr>
            <a:r>
              <a:rPr lang="en-CA" sz="2700" b="1" dirty="0"/>
              <a:t>Before the Internship (12 – 1 months prior)</a:t>
            </a:r>
            <a:br>
              <a:rPr lang="en-CA" sz="2700" dirty="0"/>
            </a:br>
            <a:endParaRPr lang="en-CA" sz="2700" dirty="0"/>
          </a:p>
          <a:p>
            <a:pPr lvl="0"/>
            <a:r>
              <a:rPr lang="en-CA" sz="2700" dirty="0"/>
              <a:t>Reflect on what population, setting, agency, and geographic area you wish to complete the internship. Complete the pre-internship survey. *</a:t>
            </a:r>
            <a:r>
              <a:rPr lang="en-CA" sz="2700" i="1" dirty="0"/>
              <a:t>should already be done </a:t>
            </a:r>
          </a:p>
          <a:p>
            <a:pPr lvl="0"/>
            <a:r>
              <a:rPr lang="en-CA" sz="2700" dirty="0"/>
              <a:t>***Review and familiarize yourself with NCTRC Standards and the Student Internship Guide (nctrc.org).</a:t>
            </a:r>
          </a:p>
          <a:p>
            <a:pPr lvl="0"/>
            <a:r>
              <a:rPr lang="en-CA" sz="2700" dirty="0"/>
              <a:t>***Prepare a current and up-to-date resume and cover letter with list of references. </a:t>
            </a:r>
          </a:p>
          <a:p>
            <a:pPr lvl="0"/>
            <a:r>
              <a:rPr lang="en-CA" sz="2700" dirty="0"/>
              <a:t>Thoroughly review the University of Lethbridge’s Internship Manual </a:t>
            </a:r>
            <a:r>
              <a:rPr lang="en-CA" sz="2700" b="1" dirty="0"/>
              <a:t>(will be available April 2023). </a:t>
            </a:r>
          </a:p>
          <a:p>
            <a:pPr lvl="0"/>
            <a:r>
              <a:rPr lang="en-CA" sz="2700" dirty="0"/>
              <a:t>Complete an application for internship to a specific agency or start looking for a supervisor that you can contact directly. </a:t>
            </a:r>
          </a:p>
          <a:p>
            <a:pPr lvl="0"/>
            <a:r>
              <a:rPr lang="en-CA" sz="2700" dirty="0"/>
              <a:t>Prepare for your interview.</a:t>
            </a:r>
            <a:br>
              <a:rPr lang="en-CA" dirty="0"/>
            </a:br>
            <a:endParaRPr lang="en-CA" dirty="0"/>
          </a:p>
          <a:p>
            <a:endParaRPr lang="en-CA" dirty="0"/>
          </a:p>
        </p:txBody>
      </p:sp>
    </p:spTree>
    <p:extLst>
      <p:ext uri="{BB962C8B-B14F-4D97-AF65-F5344CB8AC3E}">
        <p14:creationId xmlns:p14="http://schemas.microsoft.com/office/powerpoint/2010/main" val="1436408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7931" y="258417"/>
            <a:ext cx="8497956" cy="6420679"/>
          </a:xfrm>
        </p:spPr>
        <p:txBody>
          <a:bodyPr>
            <a:normAutofit lnSpcReduction="10000"/>
          </a:bodyPr>
          <a:lstStyle/>
          <a:p>
            <a:pPr lvl="0"/>
            <a:r>
              <a:rPr lang="en-CA" sz="2300" dirty="0"/>
              <a:t>The agency will contact you for an interview. Once interviewed you will be contacted by the agency if you are a successful candidate.</a:t>
            </a:r>
          </a:p>
          <a:p>
            <a:pPr lvl="0"/>
            <a:r>
              <a:rPr lang="en-CA" sz="2300" dirty="0"/>
              <a:t>It is highly recommended that you provide the agency a response regarding your acceptance </a:t>
            </a:r>
            <a:r>
              <a:rPr lang="en-CA" sz="2300" u="sng" dirty="0"/>
              <a:t>no later than one week after being contacted by them</a:t>
            </a:r>
            <a:r>
              <a:rPr lang="en-CA" sz="2300" dirty="0"/>
              <a:t>. Although you may have more than one potential option, it is important to be decisive and timely as this reflects on your professionalism.</a:t>
            </a:r>
          </a:p>
          <a:p>
            <a:pPr lvl="0"/>
            <a:r>
              <a:rPr lang="en-CA" sz="2300" dirty="0"/>
              <a:t>Confirm internship by completing Internship Agreement and submitting all required documentation.  </a:t>
            </a:r>
          </a:p>
          <a:p>
            <a:pPr lvl="0"/>
            <a:r>
              <a:rPr lang="en-CA" sz="2300" dirty="0"/>
              <a:t>Review the agency/site prerequisites for the internship (do you need CPR, mask fit testing, etc.), ask your agency supervisor. </a:t>
            </a:r>
          </a:p>
          <a:p>
            <a:pPr lvl="0"/>
            <a:r>
              <a:rPr lang="en-CA" sz="2300" dirty="0"/>
              <a:t>Inquire about the agency’s dress code by contacting the agency/site supervisor </a:t>
            </a:r>
            <a:r>
              <a:rPr lang="en-CA" sz="2300" u="sng" dirty="0"/>
              <a:t>in advance</a:t>
            </a:r>
            <a:r>
              <a:rPr lang="en-CA" sz="2300" dirty="0"/>
              <a:t> and be sure to inquire about the working schedule and any other questions you may have. </a:t>
            </a:r>
          </a:p>
          <a:p>
            <a:pPr lvl="0"/>
            <a:r>
              <a:rPr lang="en-CA" sz="2300" dirty="0"/>
              <a:t>Prepare a personal budget to make certain you have the finances to support participation in the internship for 15 weeks.</a:t>
            </a:r>
          </a:p>
          <a:p>
            <a:pPr lvl="0"/>
            <a:r>
              <a:rPr lang="en-CA" sz="2300" dirty="0"/>
              <a:t>Ensure you have adequate accommodations in place.</a:t>
            </a:r>
          </a:p>
        </p:txBody>
      </p:sp>
    </p:spTree>
    <p:extLst>
      <p:ext uri="{BB962C8B-B14F-4D97-AF65-F5344CB8AC3E}">
        <p14:creationId xmlns:p14="http://schemas.microsoft.com/office/powerpoint/2010/main" val="910502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32560"/>
            <a:ext cx="8229600" cy="5153436"/>
          </a:xfrm>
        </p:spPr>
        <p:txBody>
          <a:bodyPr>
            <a:normAutofit fontScale="70000" lnSpcReduction="20000"/>
          </a:bodyPr>
          <a:lstStyle/>
          <a:p>
            <a:r>
              <a:rPr lang="en-US" sz="2700" dirty="0"/>
              <a:t>NCTRC database (linked on the website), other professional organizations (CTRA, ATRA, etc.)</a:t>
            </a:r>
          </a:p>
          <a:p>
            <a:r>
              <a:rPr lang="en-US" sz="2700" dirty="0"/>
              <a:t>Network – conferences, volunteering, etc. </a:t>
            </a:r>
          </a:p>
          <a:p>
            <a:r>
              <a:rPr lang="en-US" sz="2700" dirty="0"/>
              <a:t>Internships with AHS, Covenant, VCH, NSHA… etc.</a:t>
            </a:r>
          </a:p>
          <a:p>
            <a:pPr lvl="1"/>
            <a:r>
              <a:rPr lang="en-US" sz="2600" dirty="0"/>
              <a:t>Do NOT contact employees directly. These organizations have specific processes in place for contacting their employees.</a:t>
            </a:r>
          </a:p>
          <a:p>
            <a:pPr lvl="2"/>
            <a:r>
              <a:rPr lang="en-US" sz="2400" dirty="0"/>
              <a:t>For example: AHS will provide us a list of potential supervisors and settings that we will then share with you. </a:t>
            </a:r>
          </a:p>
          <a:p>
            <a:pPr marL="0" indent="0">
              <a:buNone/>
            </a:pPr>
            <a:endParaRPr lang="en-US" dirty="0"/>
          </a:p>
          <a:p>
            <a:pPr marL="0" indent="0">
              <a:buNone/>
            </a:pPr>
            <a:r>
              <a:rPr lang="en-US" dirty="0"/>
              <a:t>***Make sure you </a:t>
            </a:r>
            <a:r>
              <a:rPr lang="en-US" u="sng" dirty="0"/>
              <a:t>do your own research</a:t>
            </a:r>
            <a:r>
              <a:rPr lang="en-US" dirty="0"/>
              <a:t> to find out the organization’s student placement process, including if you can contact the supervisor directly. If you are still unsure, ask us. </a:t>
            </a:r>
          </a:p>
          <a:p>
            <a:pPr marL="0" indent="0">
              <a:buNone/>
            </a:pPr>
            <a:r>
              <a:rPr lang="en-US" dirty="0"/>
              <a:t>***Based on your completed pre-internship survey, we will try to help guide you, however, this process is </a:t>
            </a:r>
            <a:r>
              <a:rPr lang="en-US" u="sng" dirty="0"/>
              <a:t>student directed</a:t>
            </a:r>
            <a:r>
              <a:rPr lang="en-US" dirty="0"/>
              <a:t>. You need to take your own initiative. </a:t>
            </a:r>
          </a:p>
          <a:p>
            <a:endParaRPr lang="en-US" dirty="0"/>
          </a:p>
          <a:p>
            <a:r>
              <a:rPr lang="en-US" sz="2700" dirty="0"/>
              <a:t>We work towards providing you a list of potential sites and supervisors, but keep in mind this list is not all-encompassing:</a:t>
            </a:r>
          </a:p>
          <a:p>
            <a:pPr lvl="1"/>
            <a:r>
              <a:rPr lang="en-US" sz="2600" dirty="0"/>
              <a:t>Mid-April for Fall 2023 internships </a:t>
            </a:r>
          </a:p>
          <a:p>
            <a:pPr lvl="1"/>
            <a:r>
              <a:rPr lang="en-US" sz="2600" dirty="0"/>
              <a:t>August for Spring 2024 internships</a:t>
            </a:r>
          </a:p>
          <a:p>
            <a:endParaRPr lang="en-US" dirty="0"/>
          </a:p>
          <a:p>
            <a:endParaRPr lang="en-US" dirty="0"/>
          </a:p>
          <a:p>
            <a:endParaRPr lang="en-US" dirty="0"/>
          </a:p>
        </p:txBody>
      </p:sp>
      <p:sp>
        <p:nvSpPr>
          <p:cNvPr id="3" name="Title 2"/>
          <p:cNvSpPr>
            <a:spLocks noGrp="1"/>
          </p:cNvSpPr>
          <p:nvPr>
            <p:ph type="title"/>
          </p:nvPr>
        </p:nvSpPr>
        <p:spPr>
          <a:xfrm>
            <a:off x="457200" y="152400"/>
            <a:ext cx="8229600" cy="1074516"/>
          </a:xfrm>
        </p:spPr>
        <p:txBody>
          <a:bodyPr>
            <a:normAutofit fontScale="90000"/>
          </a:bodyPr>
          <a:lstStyle/>
          <a:p>
            <a:pPr algn="ctr"/>
            <a:br>
              <a:rPr lang="en-US" dirty="0"/>
            </a:br>
            <a:r>
              <a:rPr lang="en-US" b="1" dirty="0"/>
              <a:t>Contacting Supervisors</a:t>
            </a:r>
          </a:p>
        </p:txBody>
      </p:sp>
    </p:spTree>
    <p:extLst>
      <p:ext uri="{BB962C8B-B14F-4D97-AF65-F5344CB8AC3E}">
        <p14:creationId xmlns:p14="http://schemas.microsoft.com/office/powerpoint/2010/main" val="1943133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4537" y="1672683"/>
            <a:ext cx="8497229" cy="4817327"/>
          </a:xfrm>
        </p:spPr>
        <p:txBody>
          <a:bodyPr>
            <a:normAutofit/>
          </a:bodyPr>
          <a:lstStyle/>
          <a:p>
            <a:pPr marL="0" indent="0">
              <a:buNone/>
            </a:pPr>
            <a:r>
              <a:rPr lang="en-CA" dirty="0"/>
              <a:t>The purpose of a cover letter is to let an agency know that you are interested in an internship and that you are qualified. Through this letter, you must make the agency want to give you an interview. This is the agency’s first impression of you! Some guidelines are the following:</a:t>
            </a:r>
          </a:p>
          <a:p>
            <a:r>
              <a:rPr lang="en-CA" dirty="0"/>
              <a:t>Every cover letter should be written in your own words.</a:t>
            </a:r>
          </a:p>
          <a:p>
            <a:r>
              <a:rPr lang="en-CA" dirty="0"/>
              <a:t>Pay careful attention to spelling, punctuation, grammar, and style.</a:t>
            </a:r>
          </a:p>
          <a:p>
            <a:r>
              <a:rPr lang="en-CA" dirty="0"/>
              <a:t>The letter should be no more than one page in length.</a:t>
            </a:r>
          </a:p>
          <a:p>
            <a:r>
              <a:rPr lang="en-CA" u="sng" dirty="0">
                <a:hlinkClick r:id="rId3">
                  <a:extLst>
                    <a:ext uri="{A12FA001-AC4F-418D-AE19-62706E023703}">
                      <ahyp:hlinkClr xmlns:ahyp="http://schemas.microsoft.com/office/drawing/2018/hyperlinkcolor" val="tx"/>
                    </a:ext>
                  </a:extLst>
                </a:hlinkClick>
              </a:rPr>
              <a:t>https://www.uleth.ca/career-bridge/career-services</a:t>
            </a:r>
            <a:r>
              <a:rPr lang="en-CA" u="sng" dirty="0"/>
              <a:t> </a:t>
            </a:r>
            <a:endParaRPr lang="en-CA" dirty="0"/>
          </a:p>
        </p:txBody>
      </p:sp>
      <p:sp>
        <p:nvSpPr>
          <p:cNvPr id="3" name="Title 2"/>
          <p:cNvSpPr>
            <a:spLocks noGrp="1"/>
          </p:cNvSpPr>
          <p:nvPr>
            <p:ph type="title"/>
          </p:nvPr>
        </p:nvSpPr>
        <p:spPr/>
        <p:txBody>
          <a:bodyPr/>
          <a:lstStyle/>
          <a:p>
            <a:pPr algn="ctr"/>
            <a:r>
              <a:rPr lang="en-US" b="1" dirty="0"/>
              <a:t>Cover Letter</a:t>
            </a:r>
          </a:p>
        </p:txBody>
      </p:sp>
    </p:spTree>
    <p:extLst>
      <p:ext uri="{BB962C8B-B14F-4D97-AF65-F5344CB8AC3E}">
        <p14:creationId xmlns:p14="http://schemas.microsoft.com/office/powerpoint/2010/main" val="1586674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16566"/>
            <a:ext cx="8229600" cy="4995746"/>
          </a:xfrm>
        </p:spPr>
        <p:txBody>
          <a:bodyPr>
            <a:normAutofit fontScale="92500" lnSpcReduction="20000"/>
          </a:bodyPr>
          <a:lstStyle/>
          <a:p>
            <a:pPr lvl="0"/>
            <a:r>
              <a:rPr lang="en-CA" sz="2800" dirty="0"/>
              <a:t>Previous work in TR or assistant roles</a:t>
            </a:r>
          </a:p>
          <a:p>
            <a:pPr lvl="0"/>
            <a:r>
              <a:rPr lang="en-CA" sz="2800" dirty="0"/>
              <a:t>Previous work in recreation and leisure areas</a:t>
            </a:r>
          </a:p>
          <a:p>
            <a:pPr lvl="0"/>
            <a:r>
              <a:rPr lang="en-CA" sz="2800" dirty="0"/>
              <a:t>Your college/university placements with lots of detail</a:t>
            </a:r>
          </a:p>
          <a:p>
            <a:pPr lvl="0"/>
            <a:r>
              <a:rPr lang="en-CA" sz="2800" dirty="0"/>
              <a:t>Education background (high school not needed)</a:t>
            </a:r>
          </a:p>
          <a:p>
            <a:pPr lvl="0"/>
            <a:r>
              <a:rPr lang="en-CA" sz="2800" dirty="0"/>
              <a:t>All experiences here at U of L</a:t>
            </a:r>
          </a:p>
          <a:p>
            <a:pPr lvl="1"/>
            <a:r>
              <a:rPr lang="en-CA" dirty="0"/>
              <a:t>Field Trips, labs, and events,</a:t>
            </a:r>
          </a:p>
          <a:p>
            <a:pPr lvl="1"/>
            <a:r>
              <a:rPr lang="en-US" dirty="0"/>
              <a:t>Clubs,</a:t>
            </a:r>
            <a:endParaRPr lang="en-CA" dirty="0"/>
          </a:p>
          <a:p>
            <a:pPr lvl="1"/>
            <a:r>
              <a:rPr lang="en-CA" dirty="0"/>
              <a:t>Facilitation experiences,</a:t>
            </a:r>
          </a:p>
          <a:p>
            <a:pPr lvl="1"/>
            <a:r>
              <a:rPr lang="en-CA" dirty="0"/>
              <a:t>TR month planning and implementation, etc.</a:t>
            </a:r>
          </a:p>
          <a:p>
            <a:pPr lvl="0"/>
            <a:r>
              <a:rPr lang="en-CA" sz="2800" dirty="0"/>
              <a:t>Are you member of ATRA, CTRA, others? </a:t>
            </a:r>
          </a:p>
          <a:p>
            <a:pPr lvl="1"/>
            <a:r>
              <a:rPr lang="en-CA" dirty="0"/>
              <a:t>Any committees? Volunteer work? Attend regular meetings?</a:t>
            </a:r>
          </a:p>
          <a:p>
            <a:pPr lvl="0"/>
            <a:r>
              <a:rPr lang="en-CA" sz="2800" dirty="0"/>
              <a:t>Volunteer experience</a:t>
            </a:r>
          </a:p>
          <a:p>
            <a:pPr lvl="0"/>
            <a:r>
              <a:rPr lang="en-CA" sz="2800" dirty="0"/>
              <a:t>Certifications related to health and human services</a:t>
            </a:r>
          </a:p>
        </p:txBody>
      </p:sp>
      <p:sp>
        <p:nvSpPr>
          <p:cNvPr id="3" name="Title 2"/>
          <p:cNvSpPr>
            <a:spLocks noGrp="1"/>
          </p:cNvSpPr>
          <p:nvPr>
            <p:ph type="title"/>
          </p:nvPr>
        </p:nvSpPr>
        <p:spPr/>
        <p:txBody>
          <a:bodyPr/>
          <a:lstStyle/>
          <a:p>
            <a:pPr algn="ctr"/>
            <a:r>
              <a:rPr lang="en-US" b="1" dirty="0"/>
              <a:t>What to include in your Resume</a:t>
            </a:r>
          </a:p>
        </p:txBody>
      </p:sp>
    </p:spTree>
    <p:extLst>
      <p:ext uri="{BB962C8B-B14F-4D97-AF65-F5344CB8AC3E}">
        <p14:creationId xmlns:p14="http://schemas.microsoft.com/office/powerpoint/2010/main" val="3283788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6839" y="1523999"/>
            <a:ext cx="8452624" cy="4977161"/>
          </a:xfrm>
        </p:spPr>
        <p:txBody>
          <a:bodyPr>
            <a:normAutofit lnSpcReduction="10000"/>
          </a:bodyPr>
          <a:lstStyle/>
          <a:p>
            <a:pPr lvl="0"/>
            <a:r>
              <a:rPr lang="en-CA" dirty="0"/>
              <a:t>Attention to spelling, punctuation, grammar, and style.</a:t>
            </a:r>
          </a:p>
          <a:p>
            <a:pPr lvl="0"/>
            <a:r>
              <a:rPr lang="en-CA" dirty="0"/>
              <a:t>Proofread your resume using a dictionary and have other people proofread it.</a:t>
            </a:r>
          </a:p>
          <a:p>
            <a:pPr lvl="0"/>
            <a:r>
              <a:rPr lang="en-CA" dirty="0"/>
              <a:t>Organize information in a logical fashion.</a:t>
            </a:r>
          </a:p>
          <a:p>
            <a:pPr lvl="0"/>
            <a:r>
              <a:rPr lang="en-CA" dirty="0"/>
              <a:t>Keep descriptions clear and to the point.</a:t>
            </a:r>
          </a:p>
          <a:p>
            <a:pPr lvl="0"/>
            <a:r>
              <a:rPr lang="en-CA" dirty="0"/>
              <a:t>Confine your information to two pages.</a:t>
            </a:r>
          </a:p>
          <a:p>
            <a:pPr lvl="0"/>
            <a:r>
              <a:rPr lang="en-CA" dirty="0"/>
              <a:t>Use a simple, easy-to-read font.</a:t>
            </a:r>
          </a:p>
          <a:p>
            <a:pPr lvl="0"/>
            <a:r>
              <a:rPr lang="en-CA" dirty="0"/>
              <a:t>Include as much work experience detail as possible, especially the transferable areas.</a:t>
            </a:r>
          </a:p>
          <a:p>
            <a:pPr lvl="0"/>
            <a:r>
              <a:rPr lang="en-CA" dirty="0"/>
              <a:t>Tailor your information to the population/setting. </a:t>
            </a:r>
          </a:p>
          <a:p>
            <a:pPr lvl="0"/>
            <a:r>
              <a:rPr lang="en-CA" u="sng" dirty="0">
                <a:hlinkClick r:id="rId3">
                  <a:extLst>
                    <a:ext uri="{A12FA001-AC4F-418D-AE19-62706E023703}">
                      <ahyp:hlinkClr xmlns:ahyp="http://schemas.microsoft.com/office/drawing/2018/hyperlinkcolor" val="tx"/>
                    </a:ext>
                  </a:extLst>
                </a:hlinkClick>
              </a:rPr>
              <a:t>https://www.uleth.ca/career-bridge/career-services</a:t>
            </a:r>
            <a:r>
              <a:rPr lang="en-CA" u="sng" dirty="0"/>
              <a:t> </a:t>
            </a:r>
            <a:endParaRPr lang="en-CA" dirty="0"/>
          </a:p>
        </p:txBody>
      </p:sp>
      <p:sp>
        <p:nvSpPr>
          <p:cNvPr id="3" name="Title 2"/>
          <p:cNvSpPr>
            <a:spLocks noGrp="1"/>
          </p:cNvSpPr>
          <p:nvPr>
            <p:ph type="title"/>
          </p:nvPr>
        </p:nvSpPr>
        <p:spPr/>
        <p:txBody>
          <a:bodyPr/>
          <a:lstStyle/>
          <a:p>
            <a:pPr algn="ctr"/>
            <a:r>
              <a:rPr lang="en-US" b="1" dirty="0"/>
              <a:t>Resume Writing Tips</a:t>
            </a:r>
            <a:endParaRPr lang="en-CA" b="1" dirty="0"/>
          </a:p>
        </p:txBody>
      </p:sp>
    </p:spTree>
    <p:extLst>
      <p:ext uri="{BB962C8B-B14F-4D97-AF65-F5344CB8AC3E}">
        <p14:creationId xmlns:p14="http://schemas.microsoft.com/office/powerpoint/2010/main" val="2916152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Assignments should generally be done on your own time outside of the agency; however, there may be aspects of your assignments that need to be done at your agency (e.g., access to certain documents, discussion with residents, etc.). It’s important to discuss these aspects with your agency/site supervisor. </a:t>
            </a:r>
            <a:endParaRPr lang="en-CA" dirty="0"/>
          </a:p>
          <a:p>
            <a:pPr marL="0" indent="0">
              <a:buNone/>
            </a:pPr>
            <a:endParaRPr lang="en-CA" dirty="0"/>
          </a:p>
        </p:txBody>
      </p:sp>
      <p:sp>
        <p:nvSpPr>
          <p:cNvPr id="3" name="Title 2"/>
          <p:cNvSpPr>
            <a:spLocks noGrp="1"/>
          </p:cNvSpPr>
          <p:nvPr>
            <p:ph type="title"/>
          </p:nvPr>
        </p:nvSpPr>
        <p:spPr/>
        <p:txBody>
          <a:bodyPr>
            <a:normAutofit/>
          </a:bodyPr>
          <a:lstStyle/>
          <a:p>
            <a:pPr algn="ctr"/>
            <a:r>
              <a:rPr lang="en-US" b="1" dirty="0"/>
              <a:t>Information on Assignments</a:t>
            </a:r>
            <a:endParaRPr lang="en-CA" b="1" dirty="0"/>
          </a:p>
        </p:txBody>
      </p:sp>
    </p:spTree>
    <p:extLst>
      <p:ext uri="{BB962C8B-B14F-4D97-AF65-F5344CB8AC3E}">
        <p14:creationId xmlns:p14="http://schemas.microsoft.com/office/powerpoint/2010/main" val="136305274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TM03457496[[fn=Parallax]]</Template>
  <TotalTime>3703</TotalTime>
  <Words>1434</Words>
  <Application>Microsoft Office PowerPoint</Application>
  <PresentationFormat>On-screen Show (4:3)</PresentationFormat>
  <Paragraphs>139</Paragraphs>
  <Slides>21</Slides>
  <Notes>21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Calibri</vt:lpstr>
      <vt:lpstr>Constantia</vt:lpstr>
      <vt:lpstr>Wingdings 2</vt:lpstr>
      <vt:lpstr>Paper</vt:lpstr>
      <vt:lpstr>Document</vt:lpstr>
      <vt:lpstr>Therapeutic Recreation Internship</vt:lpstr>
      <vt:lpstr>Agenda</vt:lpstr>
      <vt:lpstr>PowerPoint Presentation</vt:lpstr>
      <vt:lpstr>PowerPoint Presentation</vt:lpstr>
      <vt:lpstr> Contacting Supervisors</vt:lpstr>
      <vt:lpstr>Cover Letter</vt:lpstr>
      <vt:lpstr>What to include in your Resume</vt:lpstr>
      <vt:lpstr>Resume Writing Tips</vt:lpstr>
      <vt:lpstr>Information on Assignments</vt:lpstr>
      <vt:lpstr>SMART Goals  5% of final grade</vt:lpstr>
      <vt:lpstr>Weekly Online Discussion 20% of final grade </vt:lpstr>
      <vt:lpstr>Service Project 30% of final grade</vt:lpstr>
      <vt:lpstr>Evaluations 45% of final grade</vt:lpstr>
      <vt:lpstr>PowerPoint Presentation</vt:lpstr>
      <vt:lpstr>PowerPoint Presentation</vt:lpstr>
      <vt:lpstr>PowerPoint Presentation</vt:lpstr>
      <vt:lpstr>PowerPoint Presentation</vt:lpstr>
      <vt:lpstr>Things to do over the next few weeks </vt:lpstr>
      <vt:lpstr>Additional Information</vt:lpstr>
      <vt:lpstr>Next Meeting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Therapeutic Recreation Internship/Practicum</dc:title>
  <dc:creator>Aimee Douziech</dc:creator>
  <cp:lastModifiedBy>Douziech, Aimee</cp:lastModifiedBy>
  <cp:revision>62</cp:revision>
  <cp:lastPrinted>2020-02-26T15:26:24Z</cp:lastPrinted>
  <dcterms:created xsi:type="dcterms:W3CDTF">2019-02-10T01:16:41Z</dcterms:created>
  <dcterms:modified xsi:type="dcterms:W3CDTF">2023-02-27T04:30:15Z</dcterms:modified>
</cp:coreProperties>
</file>