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4" r:id="rId1"/>
  </p:sldMasterIdLst>
  <p:notesMasterIdLst>
    <p:notesMasterId r:id="rId20"/>
  </p:notesMasterIdLst>
  <p:sldIdLst>
    <p:sldId id="256" r:id="rId2"/>
    <p:sldId id="272" r:id="rId3"/>
    <p:sldId id="259" r:id="rId4"/>
    <p:sldId id="277" r:id="rId5"/>
    <p:sldId id="257" r:id="rId6"/>
    <p:sldId id="258" r:id="rId7"/>
    <p:sldId id="260" r:id="rId8"/>
    <p:sldId id="268" r:id="rId9"/>
    <p:sldId id="275" r:id="rId10"/>
    <p:sldId id="269" r:id="rId11"/>
    <p:sldId id="274" r:id="rId12"/>
    <p:sldId id="270" r:id="rId13"/>
    <p:sldId id="276" r:id="rId14"/>
    <p:sldId id="264" r:id="rId15"/>
    <p:sldId id="261" r:id="rId16"/>
    <p:sldId id="265" r:id="rId17"/>
    <p:sldId id="266" r:id="rId18"/>
    <p:sldId id="27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48" autoAdjust="0"/>
    <p:restoredTop sz="92724" autoAdjust="0"/>
  </p:normalViewPr>
  <p:slideViewPr>
    <p:cSldViewPr snapToGrid="0">
      <p:cViewPr varScale="1">
        <p:scale>
          <a:sx n="70" d="100"/>
          <a:sy n="70" d="100"/>
        </p:scale>
        <p:origin x="432"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512136-B245-497A-8850-58642F2FA4E9}" type="datetimeFigureOut">
              <a:rPr lang="en-CA" smtClean="0"/>
              <a:t>2023-01-31</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F978CF-0883-4BC0-956B-090590640C88}" type="slidenum">
              <a:rPr lang="en-CA" smtClean="0"/>
              <a:t>‹#›</a:t>
            </a:fld>
            <a:endParaRPr lang="en-CA"/>
          </a:p>
        </p:txBody>
      </p:sp>
    </p:spTree>
    <p:extLst>
      <p:ext uri="{BB962C8B-B14F-4D97-AF65-F5344CB8AC3E}">
        <p14:creationId xmlns:p14="http://schemas.microsoft.com/office/powerpoint/2010/main" val="3497529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4F978CF-0883-4BC0-956B-090590640C88}" type="slidenum">
              <a:rPr lang="en-CA" smtClean="0"/>
              <a:t>1</a:t>
            </a:fld>
            <a:endParaRPr lang="en-CA"/>
          </a:p>
        </p:txBody>
      </p:sp>
    </p:spTree>
    <p:extLst>
      <p:ext uri="{BB962C8B-B14F-4D97-AF65-F5344CB8AC3E}">
        <p14:creationId xmlns:p14="http://schemas.microsoft.com/office/powerpoint/2010/main" val="21616934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4F978CF-0883-4BC0-956B-090590640C88}" type="slidenum">
              <a:rPr lang="en-CA" smtClean="0"/>
              <a:t>12</a:t>
            </a:fld>
            <a:endParaRPr lang="en-CA"/>
          </a:p>
        </p:txBody>
      </p:sp>
    </p:spTree>
    <p:extLst>
      <p:ext uri="{BB962C8B-B14F-4D97-AF65-F5344CB8AC3E}">
        <p14:creationId xmlns:p14="http://schemas.microsoft.com/office/powerpoint/2010/main" val="14746770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4F978CF-0883-4BC0-956B-090590640C88}" type="slidenum">
              <a:rPr lang="en-CA" smtClean="0"/>
              <a:t>14</a:t>
            </a:fld>
            <a:endParaRPr lang="en-CA"/>
          </a:p>
        </p:txBody>
      </p:sp>
    </p:spTree>
    <p:extLst>
      <p:ext uri="{BB962C8B-B14F-4D97-AF65-F5344CB8AC3E}">
        <p14:creationId xmlns:p14="http://schemas.microsoft.com/office/powerpoint/2010/main" val="3608430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4F978CF-0883-4BC0-956B-090590640C88}" type="slidenum">
              <a:rPr lang="en-CA" smtClean="0"/>
              <a:t>15</a:t>
            </a:fld>
            <a:endParaRPr lang="en-CA"/>
          </a:p>
        </p:txBody>
      </p:sp>
    </p:spTree>
    <p:extLst>
      <p:ext uri="{BB962C8B-B14F-4D97-AF65-F5344CB8AC3E}">
        <p14:creationId xmlns:p14="http://schemas.microsoft.com/office/powerpoint/2010/main" val="10642052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F978CF-0883-4BC0-956B-090590640C88}" type="slidenum">
              <a:rPr lang="en-CA" smtClean="0"/>
              <a:t>16</a:t>
            </a:fld>
            <a:endParaRPr lang="en-CA"/>
          </a:p>
        </p:txBody>
      </p:sp>
    </p:spTree>
    <p:extLst>
      <p:ext uri="{BB962C8B-B14F-4D97-AF65-F5344CB8AC3E}">
        <p14:creationId xmlns:p14="http://schemas.microsoft.com/office/powerpoint/2010/main" val="25682304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F978CF-0883-4BC0-956B-090590640C88}" type="slidenum">
              <a:rPr lang="en-CA" smtClean="0"/>
              <a:t>17</a:t>
            </a:fld>
            <a:endParaRPr lang="en-CA"/>
          </a:p>
        </p:txBody>
      </p:sp>
    </p:spTree>
    <p:extLst>
      <p:ext uri="{BB962C8B-B14F-4D97-AF65-F5344CB8AC3E}">
        <p14:creationId xmlns:p14="http://schemas.microsoft.com/office/powerpoint/2010/main" val="1149958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F978CF-0883-4BC0-956B-090590640C88}" type="slidenum">
              <a:rPr lang="en-CA" smtClean="0"/>
              <a:t>2</a:t>
            </a:fld>
            <a:endParaRPr lang="en-CA"/>
          </a:p>
        </p:txBody>
      </p:sp>
    </p:spTree>
    <p:extLst>
      <p:ext uri="{BB962C8B-B14F-4D97-AF65-F5344CB8AC3E}">
        <p14:creationId xmlns:p14="http://schemas.microsoft.com/office/powerpoint/2010/main" val="2017630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4F978CF-0883-4BC0-956B-090590640C88}" type="slidenum">
              <a:rPr lang="en-CA" smtClean="0"/>
              <a:t>3</a:t>
            </a:fld>
            <a:endParaRPr lang="en-CA"/>
          </a:p>
        </p:txBody>
      </p:sp>
    </p:spTree>
    <p:extLst>
      <p:ext uri="{BB962C8B-B14F-4D97-AF65-F5344CB8AC3E}">
        <p14:creationId xmlns:p14="http://schemas.microsoft.com/office/powerpoint/2010/main" val="4207243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4F978CF-0883-4BC0-956B-090590640C88}" type="slidenum">
              <a:rPr lang="en-CA" smtClean="0"/>
              <a:t>5</a:t>
            </a:fld>
            <a:endParaRPr lang="en-CA"/>
          </a:p>
        </p:txBody>
      </p:sp>
    </p:spTree>
    <p:extLst>
      <p:ext uri="{BB962C8B-B14F-4D97-AF65-F5344CB8AC3E}">
        <p14:creationId xmlns:p14="http://schemas.microsoft.com/office/powerpoint/2010/main" val="1803527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4F978CF-0883-4BC0-956B-090590640C88}" type="slidenum">
              <a:rPr lang="en-CA" smtClean="0"/>
              <a:t>6</a:t>
            </a:fld>
            <a:endParaRPr lang="en-CA"/>
          </a:p>
        </p:txBody>
      </p:sp>
    </p:spTree>
    <p:extLst>
      <p:ext uri="{BB962C8B-B14F-4D97-AF65-F5344CB8AC3E}">
        <p14:creationId xmlns:p14="http://schemas.microsoft.com/office/powerpoint/2010/main" val="2610083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highlight>
                <a:srgbClr val="FFFF00"/>
              </a:highlight>
            </a:endParaRPr>
          </a:p>
        </p:txBody>
      </p:sp>
      <p:sp>
        <p:nvSpPr>
          <p:cNvPr id="4" name="Slide Number Placeholder 3"/>
          <p:cNvSpPr>
            <a:spLocks noGrp="1"/>
          </p:cNvSpPr>
          <p:nvPr>
            <p:ph type="sldNum" sz="quarter" idx="10"/>
          </p:nvPr>
        </p:nvSpPr>
        <p:spPr/>
        <p:txBody>
          <a:bodyPr/>
          <a:lstStyle/>
          <a:p>
            <a:fld id="{E4F978CF-0883-4BC0-956B-090590640C88}" type="slidenum">
              <a:rPr lang="en-CA" smtClean="0"/>
              <a:t>7</a:t>
            </a:fld>
            <a:endParaRPr lang="en-CA"/>
          </a:p>
        </p:txBody>
      </p:sp>
    </p:spTree>
    <p:extLst>
      <p:ext uri="{BB962C8B-B14F-4D97-AF65-F5344CB8AC3E}">
        <p14:creationId xmlns:p14="http://schemas.microsoft.com/office/powerpoint/2010/main" val="1588796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F978CF-0883-4BC0-956B-090590640C88}" type="slidenum">
              <a:rPr lang="en-CA" smtClean="0"/>
              <a:t>8</a:t>
            </a:fld>
            <a:endParaRPr lang="en-CA"/>
          </a:p>
        </p:txBody>
      </p:sp>
    </p:spTree>
    <p:extLst>
      <p:ext uri="{BB962C8B-B14F-4D97-AF65-F5344CB8AC3E}">
        <p14:creationId xmlns:p14="http://schemas.microsoft.com/office/powerpoint/2010/main" val="3040877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F978CF-0883-4BC0-956B-090590640C88}" type="slidenum">
              <a:rPr lang="en-CA" smtClean="0"/>
              <a:t>10</a:t>
            </a:fld>
            <a:endParaRPr lang="en-CA"/>
          </a:p>
        </p:txBody>
      </p:sp>
    </p:spTree>
    <p:extLst>
      <p:ext uri="{BB962C8B-B14F-4D97-AF65-F5344CB8AC3E}">
        <p14:creationId xmlns:p14="http://schemas.microsoft.com/office/powerpoint/2010/main" val="2168841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4F978CF-0883-4BC0-956B-090590640C88}" type="slidenum">
              <a:rPr lang="en-CA" smtClean="0"/>
              <a:t>11</a:t>
            </a:fld>
            <a:endParaRPr lang="en-CA"/>
          </a:p>
        </p:txBody>
      </p:sp>
    </p:spTree>
    <p:extLst>
      <p:ext uri="{BB962C8B-B14F-4D97-AF65-F5344CB8AC3E}">
        <p14:creationId xmlns:p14="http://schemas.microsoft.com/office/powerpoint/2010/main" val="2957167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B61BEF0D-F0BB-DE4B-95CE-6DB70DBA9567}" type="datetimeFigureOut">
              <a:rPr lang="en-US" smtClean="0"/>
              <a:pPr/>
              <a:t>1/31/2023</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57F1E4F-1CFF-5643-939E-217C01CDF565}" type="slidenum">
              <a:rPr lang="en-US" smtClean="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7373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152465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1851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7762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1/31/2023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7011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896120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1/31/2023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6520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1/31/2023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1558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1/31/2023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3004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903542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1/31/2023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1606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B61BEF0D-F0BB-DE4B-95CE-6DB70DBA9567}" type="datetimeFigureOut">
              <a:rPr lang="en-US" smtClean="0"/>
              <a:pPr/>
              <a:t>1/31/2023</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5278949"/>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ulethbridge.ca/healthsciences/tr"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ulethbridge.ca/healthsciences/practicum-therapeutic-recreation"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anelle.fyfe@uleth.c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arina.christman@uleth.ca" TargetMode="External"/><Relationship Id="rId2" Type="http://schemas.openxmlformats.org/officeDocument/2006/relationships/hyperlink" Target="mailto:aimee.Douziech@uleth.c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cxnSp>
        <p:nvCxnSpPr>
          <p:cNvPr id="15" name="Straight Connector 8">
            <a:extLst>
              <a:ext uri="{FF2B5EF4-FFF2-40B4-BE49-F238E27FC236}">
                <a16:creationId xmlns:a16="http://schemas.microsoft.com/office/drawing/2014/main" id="{63FED537-3AF1-4C36-9904-77B6A54D27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5462458"/>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109980" y="4208424"/>
            <a:ext cx="9966960" cy="1325880"/>
          </a:xfrm>
        </p:spPr>
        <p:txBody>
          <a:bodyPr>
            <a:normAutofit/>
          </a:bodyPr>
          <a:lstStyle/>
          <a:p>
            <a:r>
              <a:rPr lang="en-US" sz="4600" b="1"/>
              <a:t>Therapeutic Recreation Internship (TREC 4550)</a:t>
            </a:r>
            <a:endParaRPr lang="en-CA" sz="4600" b="1"/>
          </a:p>
        </p:txBody>
      </p:sp>
      <p:sp>
        <p:nvSpPr>
          <p:cNvPr id="3" name="Subtitle 2"/>
          <p:cNvSpPr>
            <a:spLocks noGrp="1"/>
          </p:cNvSpPr>
          <p:nvPr>
            <p:ph type="subTitle" idx="1"/>
          </p:nvPr>
        </p:nvSpPr>
        <p:spPr>
          <a:xfrm>
            <a:off x="1709530" y="5598292"/>
            <a:ext cx="8767860" cy="802507"/>
          </a:xfrm>
        </p:spPr>
        <p:txBody>
          <a:bodyPr>
            <a:noAutofit/>
          </a:bodyPr>
          <a:lstStyle/>
          <a:p>
            <a:r>
              <a:rPr lang="en-US" sz="2000" b="1" dirty="0"/>
              <a:t>Monday, January 30</a:t>
            </a:r>
            <a:r>
              <a:rPr lang="en-US" sz="2000" b="1" baseline="30000" dirty="0"/>
              <a:t>th</a:t>
            </a:r>
            <a:r>
              <a:rPr lang="en-US" sz="2000" b="1" dirty="0"/>
              <a:t>, 2023</a:t>
            </a:r>
          </a:p>
          <a:p>
            <a:r>
              <a:rPr lang="en-US" sz="2000" b="1" dirty="0"/>
              <a:t>Aimee Douziech, Marina </a:t>
            </a:r>
            <a:r>
              <a:rPr lang="en-US" sz="2000" b="1" dirty="0" err="1"/>
              <a:t>Christman</a:t>
            </a:r>
            <a:r>
              <a:rPr lang="en-US" sz="2000" b="1" dirty="0"/>
              <a:t>, &amp; Zac Crouse</a:t>
            </a:r>
            <a:endParaRPr lang="en-CA" sz="2000" b="1" dirty="0"/>
          </a:p>
        </p:txBody>
      </p:sp>
      <p:pic>
        <p:nvPicPr>
          <p:cNvPr id="4" name="Picture 3" descr="Lethbridge Viaduct – Wikipedia"/>
          <p:cNvPicPr>
            <a:picLocks noChangeAspect="1"/>
          </p:cNvPicPr>
          <p:nvPr/>
        </p:nvPicPr>
        <p:blipFill rotWithShape="1">
          <a:blip r:embed="rId3">
            <a:extLst>
              <a:ext uri="{28A0092B-C50C-407E-A947-70E740481C1C}">
                <a14:useLocalDpi xmlns:a14="http://schemas.microsoft.com/office/drawing/2010/main" val="0"/>
              </a:ext>
            </a:extLst>
          </a:blip>
          <a:srcRect t="36236" r="1" b="15582"/>
          <a:stretch/>
        </p:blipFill>
        <p:spPr>
          <a:xfrm>
            <a:off x="243840" y="256540"/>
            <a:ext cx="11704320" cy="3764276"/>
          </a:xfrm>
          <a:prstGeom prst="rect">
            <a:avLst/>
          </a:prstGeom>
        </p:spPr>
      </p:pic>
    </p:spTree>
    <p:extLst>
      <p:ext uri="{BB962C8B-B14F-4D97-AF65-F5344CB8AC3E}">
        <p14:creationId xmlns:p14="http://schemas.microsoft.com/office/powerpoint/2010/main" val="365966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59404"/>
            <a:ext cx="10353762" cy="1532819"/>
          </a:xfrm>
        </p:spPr>
        <p:txBody>
          <a:bodyPr/>
          <a:lstStyle/>
          <a:p>
            <a:r>
              <a:rPr lang="en-US" b="1" dirty="0">
                <a:solidFill>
                  <a:schemeClr val="tx1"/>
                </a:solidFill>
              </a:rPr>
              <a:t>Important notes on Agencies/Supervisors</a:t>
            </a:r>
            <a:endParaRPr lang="en-CA" b="1" dirty="0">
              <a:solidFill>
                <a:schemeClr val="tx1"/>
              </a:solidFill>
            </a:endParaRPr>
          </a:p>
        </p:txBody>
      </p:sp>
      <p:sp>
        <p:nvSpPr>
          <p:cNvPr id="3" name="Content Placeholder 2"/>
          <p:cNvSpPr>
            <a:spLocks noGrp="1"/>
          </p:cNvSpPr>
          <p:nvPr>
            <p:ph idx="1"/>
          </p:nvPr>
        </p:nvSpPr>
        <p:spPr>
          <a:xfrm>
            <a:off x="913795" y="1792224"/>
            <a:ext cx="10353762" cy="4806371"/>
          </a:xfrm>
        </p:spPr>
        <p:txBody>
          <a:bodyPr>
            <a:normAutofit fontScale="92500"/>
          </a:bodyPr>
          <a:lstStyle/>
          <a:p>
            <a:r>
              <a:rPr lang="en-US" sz="3000" dirty="0">
                <a:solidFill>
                  <a:schemeClr val="tx1"/>
                </a:solidFill>
              </a:rPr>
              <a:t>We have several affiliation agreements with a variety of agencies across Canada. In order to complete the internship at an agency, an affiliation agreement must be signed before day 1. </a:t>
            </a:r>
          </a:p>
          <a:p>
            <a:r>
              <a:rPr lang="en-US" sz="3000" dirty="0">
                <a:solidFill>
                  <a:schemeClr val="tx1"/>
                </a:solidFill>
              </a:rPr>
              <a:t>The University of Lethbridge has a database of previous supervisors, however, not all will be available for the time you are requesting. </a:t>
            </a:r>
          </a:p>
          <a:p>
            <a:pPr lvl="1"/>
            <a:r>
              <a:rPr lang="en-US" sz="2600" dirty="0">
                <a:solidFill>
                  <a:schemeClr val="tx1"/>
                </a:solidFill>
              </a:rPr>
              <a:t>We aim to provide you with a list of potential sites approximately 5 months before the start of the term. This list is not all-encompassing.</a:t>
            </a:r>
          </a:p>
          <a:p>
            <a:r>
              <a:rPr lang="en-US" sz="3000" dirty="0">
                <a:solidFill>
                  <a:schemeClr val="tx1"/>
                </a:solidFill>
              </a:rPr>
              <a:t>From the pre-internship survey, we can try to assist in the planning process with you. </a:t>
            </a:r>
            <a:r>
              <a:rPr lang="en-US" sz="3000" u="sng" dirty="0">
                <a:solidFill>
                  <a:schemeClr val="tx1"/>
                </a:solidFill>
              </a:rPr>
              <a:t>Ultimately, you are responsible to take the lead in this process. </a:t>
            </a:r>
          </a:p>
        </p:txBody>
      </p:sp>
    </p:spTree>
    <p:extLst>
      <p:ext uri="{BB962C8B-B14F-4D97-AF65-F5344CB8AC3E}">
        <p14:creationId xmlns:p14="http://schemas.microsoft.com/office/powerpoint/2010/main" val="1850805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5550-65AF-46C5-83E1-715C6A7124B2}"/>
              </a:ext>
            </a:extLst>
          </p:cNvPr>
          <p:cNvSpPr>
            <a:spLocks noGrp="1"/>
          </p:cNvSpPr>
          <p:nvPr>
            <p:ph type="title"/>
          </p:nvPr>
        </p:nvSpPr>
        <p:spPr>
          <a:xfrm>
            <a:off x="919119" y="414528"/>
            <a:ext cx="10353762" cy="1048512"/>
          </a:xfrm>
        </p:spPr>
        <p:txBody>
          <a:bodyPr/>
          <a:lstStyle/>
          <a:p>
            <a:pPr algn="ctr"/>
            <a:r>
              <a:rPr lang="en-US" b="1" dirty="0">
                <a:solidFill>
                  <a:schemeClr val="tx1"/>
                </a:solidFill>
              </a:rPr>
              <a:t>Private Agencies</a:t>
            </a:r>
            <a:endParaRPr lang="en-CA" b="1" dirty="0">
              <a:solidFill>
                <a:schemeClr val="tx1"/>
              </a:solidFill>
            </a:endParaRPr>
          </a:p>
        </p:txBody>
      </p:sp>
      <p:sp>
        <p:nvSpPr>
          <p:cNvPr id="3" name="Content Placeholder 2">
            <a:extLst>
              <a:ext uri="{FF2B5EF4-FFF2-40B4-BE49-F238E27FC236}">
                <a16:creationId xmlns:a16="http://schemas.microsoft.com/office/drawing/2014/main" id="{D6668D13-A8D7-4392-8A33-3754B208863D}"/>
              </a:ext>
            </a:extLst>
          </p:cNvPr>
          <p:cNvSpPr>
            <a:spLocks noGrp="1"/>
          </p:cNvSpPr>
          <p:nvPr>
            <p:ph idx="1"/>
          </p:nvPr>
        </p:nvSpPr>
        <p:spPr>
          <a:xfrm>
            <a:off x="729574" y="1463040"/>
            <a:ext cx="10739337" cy="5171223"/>
          </a:xfrm>
        </p:spPr>
        <p:txBody>
          <a:bodyPr>
            <a:noAutofit/>
          </a:bodyPr>
          <a:lstStyle/>
          <a:p>
            <a:pPr lvl="1"/>
            <a:r>
              <a:rPr lang="en-US" sz="2800" dirty="0">
                <a:solidFill>
                  <a:schemeClr val="tx1"/>
                </a:solidFill>
              </a:rPr>
              <a:t>View agency website to find more information </a:t>
            </a:r>
            <a:r>
              <a:rPr lang="en-US" sz="2000" dirty="0">
                <a:solidFill>
                  <a:schemeClr val="tx1"/>
                </a:solidFill>
              </a:rPr>
              <a:t>(Follow the instructions on their website for the application process, if no instructions you are likely fine to reach out to them directly with your inquiry)  </a:t>
            </a:r>
          </a:p>
          <a:p>
            <a:pPr lvl="1"/>
            <a:r>
              <a:rPr lang="en-US" sz="2800" dirty="0">
                <a:solidFill>
                  <a:schemeClr val="tx1"/>
                </a:solidFill>
              </a:rPr>
              <a:t>When reaching out it’s helpful to provide information on the placement </a:t>
            </a:r>
            <a:r>
              <a:rPr lang="en-US" sz="2000" dirty="0">
                <a:solidFill>
                  <a:schemeClr val="tx1"/>
                </a:solidFill>
              </a:rPr>
              <a:t>(such as the hours, CTRS requirements, etc.)</a:t>
            </a:r>
          </a:p>
          <a:p>
            <a:pPr lvl="1"/>
            <a:r>
              <a:rPr lang="en-US" sz="2800" dirty="0">
                <a:solidFill>
                  <a:schemeClr val="tx1"/>
                </a:solidFill>
              </a:rPr>
              <a:t>Be prepared to interview for the placement </a:t>
            </a:r>
            <a:r>
              <a:rPr lang="en-US" sz="2000" dirty="0">
                <a:solidFill>
                  <a:schemeClr val="tx1"/>
                </a:solidFill>
              </a:rPr>
              <a:t>(make sure the agency and supervisor is a good fit for you!)</a:t>
            </a:r>
          </a:p>
          <a:p>
            <a:pPr lvl="1"/>
            <a:r>
              <a:rPr lang="en-US" sz="2800" dirty="0">
                <a:solidFill>
                  <a:schemeClr val="tx1"/>
                </a:solidFill>
              </a:rPr>
              <a:t>If it seems to be a good fit or if you are offered placement – contact Marina to start the administrative pieces and get affiliation agreement in place.</a:t>
            </a:r>
          </a:p>
          <a:p>
            <a:pPr lvl="1"/>
            <a:r>
              <a:rPr lang="en-US" sz="2800" dirty="0">
                <a:solidFill>
                  <a:schemeClr val="tx1"/>
                </a:solidFill>
              </a:rPr>
              <a:t>Determine the agency’s placement requirements and get started on meeting them.</a:t>
            </a:r>
          </a:p>
        </p:txBody>
      </p:sp>
    </p:spTree>
    <p:extLst>
      <p:ext uri="{BB962C8B-B14F-4D97-AF65-F5344CB8AC3E}">
        <p14:creationId xmlns:p14="http://schemas.microsoft.com/office/powerpoint/2010/main" val="4224833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451104"/>
            <a:ext cx="10477016" cy="1243583"/>
          </a:xfrm>
        </p:spPr>
        <p:txBody>
          <a:bodyPr>
            <a:normAutofit fontScale="90000"/>
          </a:bodyPr>
          <a:lstStyle/>
          <a:p>
            <a:r>
              <a:rPr lang="en-US" b="1" dirty="0">
                <a:solidFill>
                  <a:schemeClr val="tx1"/>
                </a:solidFill>
              </a:rPr>
              <a:t>Agencies like AHS, Covenant, VCH, NSHA, etc.</a:t>
            </a:r>
            <a:endParaRPr lang="en-CA" b="1" dirty="0">
              <a:solidFill>
                <a:schemeClr val="tx1"/>
              </a:solidFill>
            </a:endParaRPr>
          </a:p>
        </p:txBody>
      </p:sp>
      <p:sp>
        <p:nvSpPr>
          <p:cNvPr id="3" name="Content Placeholder 2"/>
          <p:cNvSpPr>
            <a:spLocks noGrp="1"/>
          </p:cNvSpPr>
          <p:nvPr>
            <p:ph idx="1"/>
          </p:nvPr>
        </p:nvSpPr>
        <p:spPr>
          <a:xfrm>
            <a:off x="913795" y="1901952"/>
            <a:ext cx="10353762" cy="4654490"/>
          </a:xfrm>
        </p:spPr>
        <p:txBody>
          <a:bodyPr>
            <a:normAutofit fontScale="85000" lnSpcReduction="20000"/>
          </a:bodyPr>
          <a:lstStyle/>
          <a:p>
            <a:r>
              <a:rPr lang="en-CA" sz="3100" dirty="0">
                <a:solidFill>
                  <a:schemeClr val="tx1"/>
                </a:solidFill>
              </a:rPr>
              <a:t>Certain agencies require Institutions (UofL) to follow specific application processes and deadlines for student placements  </a:t>
            </a:r>
          </a:p>
          <a:p>
            <a:r>
              <a:rPr lang="en-CA" sz="3100" dirty="0">
                <a:solidFill>
                  <a:schemeClr val="tx1"/>
                </a:solidFill>
              </a:rPr>
              <a:t>Students </a:t>
            </a:r>
            <a:r>
              <a:rPr lang="en-CA" sz="3100" b="1" dirty="0">
                <a:solidFill>
                  <a:schemeClr val="tx1"/>
                </a:solidFill>
              </a:rPr>
              <a:t>CANNOT </a:t>
            </a:r>
            <a:r>
              <a:rPr lang="en-CA" sz="3100" dirty="0">
                <a:solidFill>
                  <a:schemeClr val="tx1"/>
                </a:solidFill>
              </a:rPr>
              <a:t>initiate contact with a potential preceptor at these (and other) agencies. If you are unsure of the agency’s policy, contact Marina for assistance</a:t>
            </a:r>
          </a:p>
          <a:p>
            <a:r>
              <a:rPr lang="en-US" sz="3100" dirty="0">
                <a:solidFill>
                  <a:schemeClr val="tx1"/>
                </a:solidFill>
              </a:rPr>
              <a:t>Application Deadlines are </a:t>
            </a:r>
            <a:r>
              <a:rPr lang="en-US" sz="3100" u="sng" dirty="0">
                <a:solidFill>
                  <a:schemeClr val="tx1"/>
                </a:solidFill>
              </a:rPr>
              <a:t>typically</a:t>
            </a:r>
            <a:r>
              <a:rPr lang="en-US" sz="3100" dirty="0">
                <a:solidFill>
                  <a:schemeClr val="tx1"/>
                </a:solidFill>
              </a:rPr>
              <a:t> 4 months before intended placement term (other agencies could have other deadlines), for example: </a:t>
            </a:r>
          </a:p>
          <a:p>
            <a:pPr lvl="1"/>
            <a:r>
              <a:rPr lang="en-US" sz="2400" dirty="0">
                <a:solidFill>
                  <a:schemeClr val="tx1"/>
                </a:solidFill>
              </a:rPr>
              <a:t>AHS - May 1</a:t>
            </a:r>
            <a:r>
              <a:rPr lang="en-US" sz="2400" baseline="30000" dirty="0">
                <a:solidFill>
                  <a:schemeClr val="tx1"/>
                </a:solidFill>
              </a:rPr>
              <a:t>st</a:t>
            </a:r>
            <a:r>
              <a:rPr lang="en-US" sz="2400" dirty="0">
                <a:solidFill>
                  <a:schemeClr val="tx1"/>
                </a:solidFill>
              </a:rPr>
              <a:t>, 2023, for Fall; September 1</a:t>
            </a:r>
            <a:r>
              <a:rPr lang="en-US" sz="2400" baseline="30000" dirty="0">
                <a:solidFill>
                  <a:schemeClr val="tx1"/>
                </a:solidFill>
              </a:rPr>
              <a:t>st</a:t>
            </a:r>
            <a:r>
              <a:rPr lang="en-US" sz="2400" dirty="0">
                <a:solidFill>
                  <a:schemeClr val="tx1"/>
                </a:solidFill>
              </a:rPr>
              <a:t>, 2023, for Spring</a:t>
            </a:r>
          </a:p>
          <a:p>
            <a:pPr lvl="1"/>
            <a:r>
              <a:rPr lang="en-US" sz="2400" dirty="0">
                <a:solidFill>
                  <a:schemeClr val="tx1"/>
                </a:solidFill>
              </a:rPr>
              <a:t>NSHA - May 1</a:t>
            </a:r>
            <a:r>
              <a:rPr lang="en-US" sz="2400" baseline="30000" dirty="0">
                <a:solidFill>
                  <a:schemeClr val="tx1"/>
                </a:solidFill>
              </a:rPr>
              <a:t>st</a:t>
            </a:r>
            <a:r>
              <a:rPr lang="en-US" sz="2400" dirty="0">
                <a:solidFill>
                  <a:schemeClr val="tx1"/>
                </a:solidFill>
              </a:rPr>
              <a:t>, 2023, for Fall; August 1</a:t>
            </a:r>
            <a:r>
              <a:rPr lang="en-US" sz="2400" baseline="30000" dirty="0">
                <a:solidFill>
                  <a:schemeClr val="tx1"/>
                </a:solidFill>
              </a:rPr>
              <a:t>st</a:t>
            </a:r>
            <a:r>
              <a:rPr lang="en-US" sz="2400" dirty="0">
                <a:solidFill>
                  <a:schemeClr val="tx1"/>
                </a:solidFill>
              </a:rPr>
              <a:t>, 2023, for Spring</a:t>
            </a:r>
          </a:p>
          <a:p>
            <a:r>
              <a:rPr lang="en-US" sz="3100" dirty="0">
                <a:solidFill>
                  <a:schemeClr val="tx1"/>
                </a:solidFill>
              </a:rPr>
              <a:t>Applications are usually submitted via a portal such as HSPnet</a:t>
            </a:r>
          </a:p>
          <a:p>
            <a:r>
              <a:rPr lang="en-US" sz="3100" dirty="0">
                <a:solidFill>
                  <a:schemeClr val="tx1"/>
                </a:solidFill>
              </a:rPr>
              <a:t>Different agencies have different documentation requirements (such as vaccination requirements). The best source of information on an agency's requirements will be to view their website. </a:t>
            </a:r>
          </a:p>
          <a:p>
            <a:endParaRPr lang="en-CA" sz="3000" dirty="0">
              <a:solidFill>
                <a:schemeClr val="tx1"/>
              </a:solidFill>
            </a:endParaRPr>
          </a:p>
        </p:txBody>
      </p:sp>
    </p:spTree>
    <p:extLst>
      <p:ext uri="{BB962C8B-B14F-4D97-AF65-F5344CB8AC3E}">
        <p14:creationId xmlns:p14="http://schemas.microsoft.com/office/powerpoint/2010/main" val="2797617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FC150-749A-BE82-0CA7-538521A38F26}"/>
              </a:ext>
            </a:extLst>
          </p:cNvPr>
          <p:cNvSpPr>
            <a:spLocks noGrp="1"/>
          </p:cNvSpPr>
          <p:nvPr>
            <p:ph type="title"/>
          </p:nvPr>
        </p:nvSpPr>
        <p:spPr/>
        <p:txBody>
          <a:bodyPr/>
          <a:lstStyle/>
          <a:p>
            <a:pPr algn="ctr"/>
            <a:r>
              <a:rPr lang="en-US" b="1" dirty="0">
                <a:solidFill>
                  <a:schemeClr val="tx1"/>
                </a:solidFill>
              </a:rPr>
              <a:t>International Placements</a:t>
            </a:r>
            <a:endParaRPr lang="en-CA" b="1" dirty="0">
              <a:solidFill>
                <a:schemeClr val="tx1"/>
              </a:solidFill>
            </a:endParaRPr>
          </a:p>
        </p:txBody>
      </p:sp>
      <p:sp>
        <p:nvSpPr>
          <p:cNvPr id="3" name="Content Placeholder 2">
            <a:extLst>
              <a:ext uri="{FF2B5EF4-FFF2-40B4-BE49-F238E27FC236}">
                <a16:creationId xmlns:a16="http://schemas.microsoft.com/office/drawing/2014/main" id="{1096997C-3331-C3E6-2FF2-46744A5E8FD3}"/>
              </a:ext>
            </a:extLst>
          </p:cNvPr>
          <p:cNvSpPr>
            <a:spLocks noGrp="1"/>
          </p:cNvSpPr>
          <p:nvPr>
            <p:ph idx="1"/>
          </p:nvPr>
        </p:nvSpPr>
        <p:spPr>
          <a:xfrm>
            <a:off x="1143000" y="2057400"/>
            <a:ext cx="9872871" cy="4191000"/>
          </a:xfrm>
        </p:spPr>
        <p:txBody>
          <a:bodyPr>
            <a:normAutofit lnSpcReduction="10000"/>
          </a:bodyPr>
          <a:lstStyle/>
          <a:p>
            <a:r>
              <a:rPr lang="en-US" sz="2800" dirty="0">
                <a:solidFill>
                  <a:schemeClr val="tx1"/>
                </a:solidFill>
              </a:rPr>
              <a:t>Students must:</a:t>
            </a:r>
          </a:p>
          <a:p>
            <a:pPr lvl="1"/>
            <a:r>
              <a:rPr lang="en-US" sz="2400" dirty="0">
                <a:solidFill>
                  <a:schemeClr val="tx1"/>
                </a:solidFill>
              </a:rPr>
              <a:t>have a minimum cumulative GPA of 3.0</a:t>
            </a:r>
          </a:p>
          <a:p>
            <a:pPr lvl="1"/>
            <a:r>
              <a:rPr lang="en-US" sz="2400" dirty="0">
                <a:solidFill>
                  <a:schemeClr val="tx1"/>
                </a:solidFill>
              </a:rPr>
              <a:t>Submit a Letter of intent about why they are interested in this experience (send to Aimee)</a:t>
            </a:r>
          </a:p>
          <a:p>
            <a:pPr lvl="1"/>
            <a:r>
              <a:rPr lang="en-US" sz="2400" dirty="0">
                <a:solidFill>
                  <a:schemeClr val="tx1"/>
                </a:solidFill>
              </a:rPr>
              <a:t>3 letters of reference, this can include employers, faculty, etc. (send to Aimee)</a:t>
            </a:r>
          </a:p>
          <a:p>
            <a:pPr lvl="1"/>
            <a:r>
              <a:rPr lang="en-US" sz="2400" dirty="0">
                <a:solidFill>
                  <a:schemeClr val="tx1"/>
                </a:solidFill>
              </a:rPr>
              <a:t>Have an interview with the internship coordinator (Aimee) </a:t>
            </a:r>
          </a:p>
          <a:p>
            <a:pPr lvl="1"/>
            <a:r>
              <a:rPr lang="en-US" sz="2400" dirty="0">
                <a:solidFill>
                  <a:schemeClr val="tx1"/>
                </a:solidFill>
              </a:rPr>
              <a:t>Must find and secure their supervisor and placement</a:t>
            </a:r>
          </a:p>
          <a:p>
            <a:pPr lvl="1"/>
            <a:r>
              <a:rPr lang="en-US" sz="2400" dirty="0">
                <a:solidFill>
                  <a:schemeClr val="tx1"/>
                </a:solidFill>
              </a:rPr>
              <a:t>If this is what you end up planning on doing, you must discuss this with Aimee a minimum of 12-9 months prior to when you plan on completing your internship. </a:t>
            </a:r>
          </a:p>
          <a:p>
            <a:pPr marL="36900" indent="0">
              <a:buNone/>
            </a:pPr>
            <a:endParaRPr lang="en-CA" dirty="0"/>
          </a:p>
        </p:txBody>
      </p:sp>
    </p:spTree>
    <p:extLst>
      <p:ext uri="{BB962C8B-B14F-4D97-AF65-F5344CB8AC3E}">
        <p14:creationId xmlns:p14="http://schemas.microsoft.com/office/powerpoint/2010/main" val="1793211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646" y="457200"/>
            <a:ext cx="10509911" cy="1136468"/>
          </a:xfrm>
        </p:spPr>
        <p:txBody>
          <a:bodyPr>
            <a:normAutofit/>
          </a:bodyPr>
          <a:lstStyle/>
          <a:p>
            <a:pPr algn="ctr"/>
            <a:r>
              <a:rPr lang="en-US" b="1" dirty="0">
                <a:solidFill>
                  <a:schemeClr val="tx1"/>
                </a:solidFill>
              </a:rPr>
              <a:t>Your Responsibilities/Required Documents</a:t>
            </a:r>
            <a:endParaRPr lang="en-CA" b="1" dirty="0">
              <a:solidFill>
                <a:schemeClr val="tx1"/>
              </a:solidFill>
            </a:endParaRPr>
          </a:p>
        </p:txBody>
      </p:sp>
      <p:sp>
        <p:nvSpPr>
          <p:cNvPr id="3" name="Content Placeholder 2"/>
          <p:cNvSpPr>
            <a:spLocks noGrp="1"/>
          </p:cNvSpPr>
          <p:nvPr>
            <p:ph idx="1"/>
          </p:nvPr>
        </p:nvSpPr>
        <p:spPr>
          <a:xfrm>
            <a:off x="913795" y="1593669"/>
            <a:ext cx="10353762" cy="4998199"/>
          </a:xfrm>
        </p:spPr>
        <p:txBody>
          <a:bodyPr>
            <a:normAutofit fontScale="70000" lnSpcReduction="20000"/>
          </a:bodyPr>
          <a:lstStyle/>
          <a:p>
            <a:r>
              <a:rPr lang="en-US" sz="3000" b="1" dirty="0">
                <a:solidFill>
                  <a:schemeClr val="tx1"/>
                </a:solidFill>
              </a:rPr>
              <a:t>Pre-Internship Survey – Complete by Feb 14 ***This is a MUST!</a:t>
            </a:r>
          </a:p>
          <a:p>
            <a:r>
              <a:rPr lang="en-US" sz="3000" dirty="0">
                <a:solidFill>
                  <a:schemeClr val="tx1"/>
                </a:solidFill>
              </a:rPr>
              <a:t>Timely communication</a:t>
            </a:r>
          </a:p>
          <a:p>
            <a:r>
              <a:rPr lang="en-US" sz="3000" u="sng" dirty="0">
                <a:solidFill>
                  <a:schemeClr val="tx1"/>
                </a:solidFill>
              </a:rPr>
              <a:t>UofL Documentation </a:t>
            </a:r>
            <a:r>
              <a:rPr lang="en-US" sz="3000" dirty="0">
                <a:solidFill>
                  <a:schemeClr val="tx1"/>
                </a:solidFill>
              </a:rPr>
              <a:t>– </a:t>
            </a:r>
            <a:r>
              <a:rPr lang="en-US" sz="3000" b="1" dirty="0">
                <a:solidFill>
                  <a:schemeClr val="tx1"/>
                </a:solidFill>
              </a:rPr>
              <a:t>Due at least 30 Days prior to placement start</a:t>
            </a:r>
            <a:r>
              <a:rPr lang="en-US" sz="3000" dirty="0">
                <a:solidFill>
                  <a:schemeClr val="tx1"/>
                </a:solidFill>
              </a:rPr>
              <a:t>:</a:t>
            </a:r>
          </a:p>
          <a:p>
            <a:pPr marL="450000" lvl="1" indent="0">
              <a:buNone/>
            </a:pPr>
            <a:r>
              <a:rPr lang="en-CA" sz="2800" dirty="0">
                <a:solidFill>
                  <a:schemeClr val="tx1"/>
                </a:solidFill>
              </a:rPr>
              <a:t>1. UofL Faculty of Health Sciences Consent Form  </a:t>
            </a:r>
          </a:p>
          <a:p>
            <a:pPr marL="450000" lvl="1" indent="0">
              <a:buNone/>
            </a:pPr>
            <a:r>
              <a:rPr lang="en-CA" sz="2800" dirty="0">
                <a:solidFill>
                  <a:schemeClr val="tx1"/>
                </a:solidFill>
              </a:rPr>
              <a:t>2. HSPnet Consent form (for sites that require this for application purposes) </a:t>
            </a:r>
          </a:p>
          <a:p>
            <a:pPr marL="450000" lvl="1" indent="0">
              <a:buNone/>
            </a:pPr>
            <a:r>
              <a:rPr lang="en-CA" sz="2800" dirty="0">
                <a:solidFill>
                  <a:schemeClr val="tx1"/>
                </a:solidFill>
              </a:rPr>
              <a:t>3. Immunization Records </a:t>
            </a:r>
          </a:p>
          <a:p>
            <a:pPr marL="450000" lvl="1" indent="0">
              <a:buNone/>
            </a:pPr>
            <a:r>
              <a:rPr lang="en-CA" sz="2800" dirty="0">
                <a:solidFill>
                  <a:schemeClr val="tx1"/>
                </a:solidFill>
              </a:rPr>
              <a:t>4. Immunization History Form </a:t>
            </a:r>
          </a:p>
          <a:p>
            <a:pPr marL="450000" lvl="1" indent="0">
              <a:buNone/>
            </a:pPr>
            <a:r>
              <a:rPr lang="en-CA" sz="2800" dirty="0">
                <a:solidFill>
                  <a:schemeClr val="tx1"/>
                </a:solidFill>
              </a:rPr>
              <a:t>5. Original Police Information Check (including vulnerable sector search) </a:t>
            </a:r>
          </a:p>
          <a:p>
            <a:pPr marL="450000" lvl="1" indent="0">
              <a:buNone/>
            </a:pPr>
            <a:r>
              <a:rPr lang="en-CA" sz="2800" dirty="0">
                <a:solidFill>
                  <a:schemeClr val="tx1"/>
                </a:solidFill>
              </a:rPr>
              <a:t>6. Moodle Module “The Practicum Student Orientation” </a:t>
            </a:r>
          </a:p>
          <a:p>
            <a:pPr marL="450000" lvl="1" indent="0">
              <a:buNone/>
            </a:pPr>
            <a:r>
              <a:rPr lang="en-CA" sz="2800" dirty="0">
                <a:solidFill>
                  <a:schemeClr val="tx1"/>
                </a:solidFill>
              </a:rPr>
              <a:t>7. DocuSign Forms – required 1 week prior to placement start (includes the following): </a:t>
            </a:r>
          </a:p>
          <a:p>
            <a:pPr marL="810000" lvl="2" indent="0">
              <a:buNone/>
            </a:pPr>
            <a:r>
              <a:rPr lang="en-CA" sz="2600" dirty="0">
                <a:solidFill>
                  <a:schemeClr val="tx1"/>
                </a:solidFill>
              </a:rPr>
              <a:t>a. UofL Informed Consent Risk and Indemnity Agreement  </a:t>
            </a:r>
          </a:p>
          <a:p>
            <a:pPr marL="810000" lvl="2" indent="0">
              <a:buNone/>
            </a:pPr>
            <a:r>
              <a:rPr lang="en-CA" sz="2600" dirty="0">
                <a:solidFill>
                  <a:schemeClr val="tx1"/>
                </a:solidFill>
              </a:rPr>
              <a:t>b. UofL Hazard Assessment </a:t>
            </a:r>
          </a:p>
          <a:p>
            <a:r>
              <a:rPr lang="en-US" sz="3000" dirty="0">
                <a:solidFill>
                  <a:schemeClr val="tx1"/>
                </a:solidFill>
              </a:rPr>
              <a:t>Any other additional UofL or Agency Specific Requirements </a:t>
            </a:r>
          </a:p>
          <a:p>
            <a:r>
              <a:rPr lang="en-US" sz="3000" dirty="0">
                <a:solidFill>
                  <a:schemeClr val="tx1"/>
                </a:solidFill>
              </a:rPr>
              <a:t>Note: COVID-19 Vaccination is still often a placement requirement of most agencies</a:t>
            </a:r>
            <a:endParaRPr lang="en-CA" dirty="0"/>
          </a:p>
        </p:txBody>
      </p:sp>
    </p:spTree>
    <p:extLst>
      <p:ext uri="{BB962C8B-B14F-4D97-AF65-F5344CB8AC3E}">
        <p14:creationId xmlns:p14="http://schemas.microsoft.com/office/powerpoint/2010/main" val="2999804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rPr>
              <a:t>Course Text/Manual</a:t>
            </a:r>
            <a:endParaRPr lang="en-CA" b="1" dirty="0">
              <a:solidFill>
                <a:schemeClr val="tx1"/>
              </a:solidFill>
            </a:endParaRPr>
          </a:p>
        </p:txBody>
      </p:sp>
      <p:sp>
        <p:nvSpPr>
          <p:cNvPr id="3" name="Content Placeholder 2"/>
          <p:cNvSpPr>
            <a:spLocks noGrp="1"/>
          </p:cNvSpPr>
          <p:nvPr>
            <p:ph idx="1"/>
          </p:nvPr>
        </p:nvSpPr>
        <p:spPr>
          <a:xfrm>
            <a:off x="913795" y="1876926"/>
            <a:ext cx="10353762" cy="3914274"/>
          </a:xfrm>
        </p:spPr>
        <p:txBody>
          <a:bodyPr>
            <a:normAutofit fontScale="92500" lnSpcReduction="10000"/>
          </a:bodyPr>
          <a:lstStyle/>
          <a:p>
            <a:r>
              <a:rPr lang="en-CA" sz="3000" dirty="0">
                <a:solidFill>
                  <a:schemeClr val="tx1"/>
                </a:solidFill>
              </a:rPr>
              <a:t>The internship manual is the required text for this course, free for students and agency/site supervisors</a:t>
            </a:r>
          </a:p>
          <a:p>
            <a:r>
              <a:rPr lang="en-US" sz="3000" dirty="0">
                <a:solidFill>
                  <a:schemeClr val="tx1"/>
                </a:solidFill>
              </a:rPr>
              <a:t>Contains all forms and documents for use before, during, and after your internship experience.</a:t>
            </a:r>
          </a:p>
          <a:p>
            <a:r>
              <a:rPr lang="en-US" sz="3000" dirty="0">
                <a:solidFill>
                  <a:schemeClr val="tx1"/>
                </a:solidFill>
              </a:rPr>
              <a:t>Information on assignments in the manual.</a:t>
            </a:r>
          </a:p>
          <a:p>
            <a:pPr lvl="1"/>
            <a:r>
              <a:rPr lang="en-US" sz="2800" dirty="0">
                <a:solidFill>
                  <a:schemeClr val="tx1"/>
                </a:solidFill>
              </a:rPr>
              <a:t>Assignments / grading of internship will be discussed at another meeting. </a:t>
            </a:r>
            <a:r>
              <a:rPr lang="en-US" sz="2800" i="1" dirty="0">
                <a:solidFill>
                  <a:schemeClr val="tx1"/>
                </a:solidFill>
              </a:rPr>
              <a:t>*The course is a pass / fail in which you must obtain a mark higher than 70%</a:t>
            </a:r>
          </a:p>
          <a:p>
            <a:r>
              <a:rPr lang="en-US" sz="3000" b="1" dirty="0">
                <a:solidFill>
                  <a:schemeClr val="tx1"/>
                </a:solidFill>
              </a:rPr>
              <a:t>Provided to you ~ 6 months prior to the start of the internship</a:t>
            </a:r>
            <a:r>
              <a:rPr lang="en-US" sz="3000" dirty="0">
                <a:solidFill>
                  <a:schemeClr val="tx1"/>
                </a:solidFill>
              </a:rPr>
              <a:t>.</a:t>
            </a:r>
            <a:endParaRPr lang="en-CA" sz="3000" dirty="0">
              <a:solidFill>
                <a:schemeClr val="tx1"/>
              </a:solidFill>
            </a:endParaRPr>
          </a:p>
        </p:txBody>
      </p:sp>
    </p:spTree>
    <p:extLst>
      <p:ext uri="{BB962C8B-B14F-4D97-AF65-F5344CB8AC3E}">
        <p14:creationId xmlns:p14="http://schemas.microsoft.com/office/powerpoint/2010/main" val="3922562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rPr>
              <a:t>Additional Information</a:t>
            </a:r>
            <a:endParaRPr lang="en-CA" b="1" dirty="0">
              <a:solidFill>
                <a:schemeClr val="tx1"/>
              </a:solidFill>
            </a:endParaRPr>
          </a:p>
        </p:txBody>
      </p:sp>
      <p:sp>
        <p:nvSpPr>
          <p:cNvPr id="3" name="Content Placeholder 2"/>
          <p:cNvSpPr>
            <a:spLocks noGrp="1"/>
          </p:cNvSpPr>
          <p:nvPr>
            <p:ph idx="1"/>
          </p:nvPr>
        </p:nvSpPr>
        <p:spPr>
          <a:xfrm>
            <a:off x="913795" y="1944303"/>
            <a:ext cx="10401344" cy="4125935"/>
          </a:xfrm>
        </p:spPr>
        <p:txBody>
          <a:bodyPr>
            <a:normAutofit/>
          </a:bodyPr>
          <a:lstStyle/>
          <a:p>
            <a:r>
              <a:rPr lang="en-US" sz="2500" dirty="0">
                <a:solidFill>
                  <a:schemeClr val="tx1"/>
                </a:solidFill>
              </a:rPr>
              <a:t>Therapeutic Recreation Program Website</a:t>
            </a:r>
          </a:p>
          <a:p>
            <a:pPr marL="414000" lvl="1" indent="0">
              <a:buNone/>
            </a:pPr>
            <a:r>
              <a:rPr lang="en-US" sz="2300" dirty="0">
                <a:solidFill>
                  <a:srgbClr val="002060"/>
                </a:solidFill>
                <a:hlinkClick r:id="rId3">
                  <a:extLst>
                    <a:ext uri="{A12FA001-AC4F-418D-AE19-62706E023703}">
                      <ahyp:hlinkClr xmlns:ahyp="http://schemas.microsoft.com/office/drawing/2018/hyperlinkcolor" val="tx"/>
                    </a:ext>
                  </a:extLst>
                </a:hlinkClick>
              </a:rPr>
              <a:t>https://www.ulethbridge.ca/healthsciences/tr</a:t>
            </a:r>
            <a:endParaRPr lang="en-US" sz="2300" dirty="0">
              <a:solidFill>
                <a:srgbClr val="002060"/>
              </a:solidFill>
            </a:endParaRPr>
          </a:p>
          <a:p>
            <a:r>
              <a:rPr lang="en-US" sz="2500" dirty="0">
                <a:solidFill>
                  <a:schemeClr val="tx1"/>
                </a:solidFill>
              </a:rPr>
              <a:t>U of L TREC internship website</a:t>
            </a:r>
          </a:p>
          <a:p>
            <a:pPr marL="414000" lvl="1" indent="0">
              <a:buNone/>
            </a:pPr>
            <a:r>
              <a:rPr lang="en-US" sz="2300" dirty="0">
                <a:solidFill>
                  <a:srgbClr val="002060"/>
                </a:solidFill>
                <a:hlinkClick r:id="rId4">
                  <a:extLst>
                    <a:ext uri="{A12FA001-AC4F-418D-AE19-62706E023703}">
                      <ahyp:hlinkClr xmlns:ahyp="http://schemas.microsoft.com/office/drawing/2018/hyperlinkcolor" val="tx"/>
                    </a:ext>
                  </a:extLst>
                </a:hlinkClick>
              </a:rPr>
              <a:t>https://www.ulethbridge.ca/healthsciences/practicum-therapeutic-recreation</a:t>
            </a:r>
            <a:endParaRPr lang="en-US" sz="2300" dirty="0">
              <a:solidFill>
                <a:srgbClr val="002060"/>
              </a:solidFill>
            </a:endParaRPr>
          </a:p>
          <a:p>
            <a:endParaRPr lang="en-US" sz="2500" dirty="0">
              <a:solidFill>
                <a:schemeClr val="tx1"/>
              </a:solidFill>
            </a:endParaRPr>
          </a:p>
        </p:txBody>
      </p:sp>
    </p:spTree>
    <p:extLst>
      <p:ext uri="{BB962C8B-B14F-4D97-AF65-F5344CB8AC3E}">
        <p14:creationId xmlns:p14="http://schemas.microsoft.com/office/powerpoint/2010/main" val="2568198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rPr>
              <a:t>Next Steps &amp; Meeting</a:t>
            </a:r>
            <a:endParaRPr lang="en-CA" b="1" dirty="0">
              <a:solidFill>
                <a:schemeClr val="tx1"/>
              </a:solidFill>
            </a:endParaRPr>
          </a:p>
        </p:txBody>
      </p:sp>
      <p:sp>
        <p:nvSpPr>
          <p:cNvPr id="3" name="Content Placeholder 2"/>
          <p:cNvSpPr>
            <a:spLocks noGrp="1"/>
          </p:cNvSpPr>
          <p:nvPr>
            <p:ph idx="1"/>
          </p:nvPr>
        </p:nvSpPr>
        <p:spPr>
          <a:xfrm>
            <a:off x="540913" y="1732448"/>
            <a:ext cx="10985679" cy="4901815"/>
          </a:xfrm>
        </p:spPr>
        <p:txBody>
          <a:bodyPr>
            <a:normAutofit fontScale="92500"/>
          </a:bodyPr>
          <a:lstStyle/>
          <a:p>
            <a:r>
              <a:rPr lang="en-US" sz="3000" dirty="0">
                <a:solidFill>
                  <a:schemeClr val="tx1"/>
                </a:solidFill>
              </a:rPr>
              <a:t>Reflect on what population, setting, agency, and geographic area you wish to complete your internship. </a:t>
            </a:r>
            <a:r>
              <a:rPr lang="en-US" sz="2800" b="1" u="sng" dirty="0">
                <a:solidFill>
                  <a:schemeClr val="tx1"/>
                </a:solidFill>
              </a:rPr>
              <a:t>Complete Pre-Internship Placement Survey </a:t>
            </a:r>
            <a:r>
              <a:rPr lang="en-US" sz="2800" dirty="0">
                <a:solidFill>
                  <a:schemeClr val="tx1"/>
                </a:solidFill>
              </a:rPr>
              <a:t>(linked on website, due by Feb 14, 2023) </a:t>
            </a:r>
          </a:p>
          <a:p>
            <a:r>
              <a:rPr lang="en-US" sz="2800" b="1" u="sng" dirty="0">
                <a:solidFill>
                  <a:schemeClr val="tx1"/>
                </a:solidFill>
              </a:rPr>
              <a:t>Complete U of L Consent Form </a:t>
            </a:r>
            <a:r>
              <a:rPr lang="en-US" sz="2800" dirty="0">
                <a:solidFill>
                  <a:schemeClr val="tx1"/>
                </a:solidFill>
              </a:rPr>
              <a:t>(linked on website – send directly to Marina)</a:t>
            </a:r>
          </a:p>
          <a:p>
            <a:endParaRPr lang="en-US" sz="3000" dirty="0">
              <a:solidFill>
                <a:schemeClr val="tx1"/>
              </a:solidFill>
            </a:endParaRPr>
          </a:p>
          <a:p>
            <a:r>
              <a:rPr lang="en-US" sz="3000" dirty="0">
                <a:solidFill>
                  <a:schemeClr val="tx1"/>
                </a:solidFill>
              </a:rPr>
              <a:t>Next Meeting – Monday February 27th, 2023</a:t>
            </a:r>
          </a:p>
          <a:p>
            <a:pPr lvl="1"/>
            <a:r>
              <a:rPr lang="en-US" sz="2800" dirty="0">
                <a:solidFill>
                  <a:schemeClr val="tx1"/>
                </a:solidFill>
              </a:rPr>
              <a:t>4-6pm (MT)</a:t>
            </a:r>
          </a:p>
          <a:p>
            <a:pPr lvl="1"/>
            <a:r>
              <a:rPr lang="en-US" sz="2800" dirty="0">
                <a:solidFill>
                  <a:schemeClr val="tx1"/>
                </a:solidFill>
              </a:rPr>
              <a:t>The focus of this meeting will include more more information on internships (assignments, student responsibilities, internship timeline, application process, etc.)</a:t>
            </a:r>
            <a:br>
              <a:rPr lang="en-US" sz="2800" dirty="0">
                <a:solidFill>
                  <a:schemeClr val="tx1"/>
                </a:solidFill>
              </a:rPr>
            </a:br>
            <a:endParaRPr lang="en-US" sz="2800" dirty="0">
              <a:solidFill>
                <a:schemeClr val="tx1"/>
              </a:solidFill>
            </a:endParaRPr>
          </a:p>
          <a:p>
            <a:pPr marL="36900" indent="0">
              <a:buNone/>
            </a:pPr>
            <a:endParaRPr lang="en-US" sz="3000" dirty="0">
              <a:solidFill>
                <a:schemeClr val="tx1"/>
              </a:solidFill>
            </a:endParaRPr>
          </a:p>
        </p:txBody>
      </p:sp>
    </p:spTree>
    <p:extLst>
      <p:ext uri="{BB962C8B-B14F-4D97-AF65-F5344CB8AC3E}">
        <p14:creationId xmlns:p14="http://schemas.microsoft.com/office/powerpoint/2010/main" val="3121126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b="1" dirty="0">
              <a:solidFill>
                <a:schemeClr val="tx1"/>
              </a:solidFill>
            </a:endParaRPr>
          </a:p>
        </p:txBody>
      </p:sp>
      <p:sp>
        <p:nvSpPr>
          <p:cNvPr id="3" name="Content Placeholder 2"/>
          <p:cNvSpPr>
            <a:spLocks noGrp="1"/>
          </p:cNvSpPr>
          <p:nvPr>
            <p:ph idx="1"/>
          </p:nvPr>
        </p:nvSpPr>
        <p:spPr/>
        <p:txBody>
          <a:bodyPr>
            <a:normAutofit/>
          </a:bodyPr>
          <a:lstStyle/>
          <a:p>
            <a:pPr marL="36900" indent="0" algn="ctr">
              <a:buNone/>
            </a:pPr>
            <a:endParaRPr lang="en-US" sz="3000" dirty="0">
              <a:solidFill>
                <a:schemeClr val="tx1"/>
              </a:solidFill>
            </a:endParaRPr>
          </a:p>
          <a:p>
            <a:pPr marL="36900" indent="0" algn="ctr">
              <a:buNone/>
            </a:pPr>
            <a:endParaRPr lang="en-US" sz="3000" dirty="0">
              <a:solidFill>
                <a:schemeClr val="tx1"/>
              </a:solidFill>
            </a:endParaRPr>
          </a:p>
        </p:txBody>
      </p:sp>
      <p:pic>
        <p:nvPicPr>
          <p:cNvPr id="4" name="Picture 3" descr="محتا - به روزترین وبسایت خبری، آموزشی و تحلیلی با موضوع تراجنسی ها،ترنسکشوال ها"/>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Tree>
    <p:extLst>
      <p:ext uri="{BB962C8B-B14F-4D97-AF65-F5344CB8AC3E}">
        <p14:creationId xmlns:p14="http://schemas.microsoft.com/office/powerpoint/2010/main" val="4115756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580724"/>
            <a:ext cx="10353762" cy="776438"/>
          </a:xfrm>
        </p:spPr>
        <p:txBody>
          <a:bodyPr/>
          <a:lstStyle/>
          <a:p>
            <a:r>
              <a:rPr lang="en-US" b="1" dirty="0">
                <a:solidFill>
                  <a:schemeClr val="tx1"/>
                </a:solidFill>
              </a:rPr>
              <a:t>   Agenda</a:t>
            </a:r>
            <a:endParaRPr lang="en-CA" b="1" dirty="0">
              <a:solidFill>
                <a:schemeClr val="tx1"/>
              </a:solidFill>
            </a:endParaRPr>
          </a:p>
        </p:txBody>
      </p:sp>
      <p:sp>
        <p:nvSpPr>
          <p:cNvPr id="3" name="Content Placeholder 2"/>
          <p:cNvSpPr>
            <a:spLocks noGrp="1"/>
          </p:cNvSpPr>
          <p:nvPr>
            <p:ph idx="1"/>
          </p:nvPr>
        </p:nvSpPr>
        <p:spPr>
          <a:xfrm>
            <a:off x="657726" y="1357162"/>
            <a:ext cx="7347285" cy="5236143"/>
          </a:xfrm>
        </p:spPr>
        <p:txBody>
          <a:bodyPr>
            <a:normAutofit fontScale="92500" lnSpcReduction="10000"/>
          </a:bodyPr>
          <a:lstStyle/>
          <a:p>
            <a:r>
              <a:rPr lang="en-US" sz="2800" dirty="0">
                <a:solidFill>
                  <a:schemeClr val="tx1"/>
                </a:solidFill>
              </a:rPr>
              <a:t>Course requirements</a:t>
            </a:r>
          </a:p>
          <a:p>
            <a:r>
              <a:rPr lang="en-US" sz="2800" dirty="0">
                <a:solidFill>
                  <a:schemeClr val="tx1"/>
                </a:solidFill>
              </a:rPr>
              <a:t>Definition of Terms</a:t>
            </a:r>
          </a:p>
          <a:p>
            <a:r>
              <a:rPr lang="en-US" sz="2800" dirty="0">
                <a:solidFill>
                  <a:schemeClr val="tx1"/>
                </a:solidFill>
              </a:rPr>
              <a:t>Internship Overview &amp; Requirements</a:t>
            </a:r>
          </a:p>
          <a:p>
            <a:r>
              <a:rPr lang="en-US" sz="2800" dirty="0">
                <a:solidFill>
                  <a:schemeClr val="tx1"/>
                </a:solidFill>
              </a:rPr>
              <a:t>Overview of Placement Process</a:t>
            </a:r>
          </a:p>
          <a:p>
            <a:r>
              <a:rPr lang="en-US" sz="2800" dirty="0">
                <a:solidFill>
                  <a:schemeClr val="tx1"/>
                </a:solidFill>
              </a:rPr>
              <a:t>International Placements</a:t>
            </a:r>
          </a:p>
          <a:p>
            <a:r>
              <a:rPr lang="en-US" sz="2800" dirty="0">
                <a:solidFill>
                  <a:schemeClr val="tx1"/>
                </a:solidFill>
              </a:rPr>
              <a:t>Your Responsibilities / Required Documents</a:t>
            </a:r>
          </a:p>
          <a:p>
            <a:r>
              <a:rPr lang="en-US" sz="2800" dirty="0">
                <a:solidFill>
                  <a:schemeClr val="tx1"/>
                </a:solidFill>
              </a:rPr>
              <a:t>Course Text / Manual</a:t>
            </a:r>
          </a:p>
          <a:p>
            <a:r>
              <a:rPr lang="en-US" sz="2800" dirty="0">
                <a:solidFill>
                  <a:schemeClr val="tx1"/>
                </a:solidFill>
              </a:rPr>
              <a:t>Additional Information </a:t>
            </a:r>
          </a:p>
          <a:p>
            <a:r>
              <a:rPr lang="en-US" sz="2800" dirty="0">
                <a:solidFill>
                  <a:schemeClr val="tx1"/>
                </a:solidFill>
              </a:rPr>
              <a:t>Next Steps and Next Meeting</a:t>
            </a:r>
          </a:p>
          <a:p>
            <a:r>
              <a:rPr lang="en-US" sz="2800" dirty="0">
                <a:solidFill>
                  <a:schemeClr val="tx1"/>
                </a:solidFill>
              </a:rPr>
              <a:t>Q &amp; A</a:t>
            </a:r>
            <a:endParaRPr lang="en-CA" sz="2800" dirty="0">
              <a:solidFill>
                <a:schemeClr val="tx1"/>
              </a:solidFill>
            </a:endParaRPr>
          </a:p>
        </p:txBody>
      </p:sp>
      <p:pic>
        <p:nvPicPr>
          <p:cNvPr id="4" name="Picture 3" descr="mad for evernote :: 하루 2시간을 아끼기 위한 습관을 만들자"/>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97979" y="3030955"/>
            <a:ext cx="2628900" cy="2552700"/>
          </a:xfrm>
          <a:prstGeom prst="rect">
            <a:avLst/>
          </a:prstGeom>
        </p:spPr>
      </p:pic>
    </p:spTree>
    <p:extLst>
      <p:ext uri="{BB962C8B-B14F-4D97-AF65-F5344CB8AC3E}">
        <p14:creationId xmlns:p14="http://schemas.microsoft.com/office/powerpoint/2010/main" val="3584654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rPr>
              <a:t>TREC 4550 Course Requirements</a:t>
            </a:r>
            <a:endParaRPr lang="en-CA" b="1" dirty="0">
              <a:solidFill>
                <a:schemeClr val="tx1"/>
              </a:solidFill>
            </a:endParaRPr>
          </a:p>
        </p:txBody>
      </p:sp>
      <p:sp>
        <p:nvSpPr>
          <p:cNvPr id="3" name="Content Placeholder 2"/>
          <p:cNvSpPr>
            <a:spLocks noGrp="1"/>
          </p:cNvSpPr>
          <p:nvPr>
            <p:ph idx="1"/>
          </p:nvPr>
        </p:nvSpPr>
        <p:spPr>
          <a:xfrm>
            <a:off x="913795" y="1867301"/>
            <a:ext cx="10353762" cy="3923899"/>
          </a:xfrm>
        </p:spPr>
        <p:txBody>
          <a:bodyPr>
            <a:normAutofit lnSpcReduction="10000"/>
          </a:bodyPr>
          <a:lstStyle/>
          <a:p>
            <a:r>
              <a:rPr lang="en-CA" sz="3000" dirty="0">
                <a:solidFill>
                  <a:schemeClr val="tx1"/>
                </a:solidFill>
              </a:rPr>
              <a:t>TREC 4550 is the cumulative course in the TR program. Students must complete all 15 courses of the program (TREC, support courses, and electives) before enrolling in the practicum and meet the minimum GPA requirement.</a:t>
            </a:r>
            <a:br>
              <a:rPr lang="en-CA" sz="3000" dirty="0">
                <a:solidFill>
                  <a:schemeClr val="tx1"/>
                </a:solidFill>
              </a:rPr>
            </a:br>
            <a:endParaRPr lang="en-CA" sz="3000" dirty="0">
              <a:solidFill>
                <a:schemeClr val="tx1"/>
              </a:solidFill>
            </a:endParaRPr>
          </a:p>
          <a:p>
            <a:r>
              <a:rPr lang="en-US" sz="3000" dirty="0">
                <a:solidFill>
                  <a:schemeClr val="tx1"/>
                </a:solidFill>
              </a:rPr>
              <a:t>Review your Program Planning Guide to ensure you will meet course requirements. Contact your academic advisor, Janelle Fyfe (</a:t>
            </a:r>
            <a:r>
              <a:rPr lang="en-US" sz="3000" dirty="0">
                <a:solidFill>
                  <a:schemeClr val="accent4">
                    <a:lumMod val="75000"/>
                  </a:schemeClr>
                </a:solidFill>
                <a:hlinkClick r:id="rId3">
                  <a:extLst>
                    <a:ext uri="{A12FA001-AC4F-418D-AE19-62706E023703}">
                      <ahyp:hlinkClr xmlns:ahyp="http://schemas.microsoft.com/office/drawing/2018/hyperlinkcolor" val="tx"/>
                    </a:ext>
                  </a:extLst>
                </a:hlinkClick>
              </a:rPr>
              <a:t>Janelle.fyfe@uleth.ca</a:t>
            </a:r>
            <a:r>
              <a:rPr lang="en-US" sz="3000" dirty="0">
                <a:solidFill>
                  <a:schemeClr val="tx1"/>
                </a:solidFill>
              </a:rPr>
              <a:t>), regarding your course sequencing if you are unsure if you meet the requirements.</a:t>
            </a:r>
            <a:endParaRPr lang="en-CA" sz="3000" dirty="0">
              <a:solidFill>
                <a:schemeClr val="tx1"/>
              </a:solidFill>
            </a:endParaRPr>
          </a:p>
        </p:txBody>
      </p:sp>
    </p:spTree>
    <p:extLst>
      <p:ext uri="{BB962C8B-B14F-4D97-AF65-F5344CB8AC3E}">
        <p14:creationId xmlns:p14="http://schemas.microsoft.com/office/powerpoint/2010/main" val="2157680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AB629-015F-2B3F-EB68-23FEC90F5315}"/>
              </a:ext>
            </a:extLst>
          </p:cNvPr>
          <p:cNvSpPr>
            <a:spLocks noGrp="1"/>
          </p:cNvSpPr>
          <p:nvPr>
            <p:ph type="title"/>
          </p:nvPr>
        </p:nvSpPr>
        <p:spPr/>
        <p:txBody>
          <a:bodyPr/>
          <a:lstStyle/>
          <a:p>
            <a:pPr algn="ctr"/>
            <a:r>
              <a:rPr lang="en-US" b="1" dirty="0">
                <a:solidFill>
                  <a:schemeClr val="tx1"/>
                </a:solidFill>
              </a:rPr>
              <a:t>Definition of Terms</a:t>
            </a:r>
            <a:endParaRPr lang="en-CA" b="1" dirty="0">
              <a:solidFill>
                <a:schemeClr val="tx1"/>
              </a:solidFill>
            </a:endParaRPr>
          </a:p>
        </p:txBody>
      </p:sp>
      <p:sp>
        <p:nvSpPr>
          <p:cNvPr id="3" name="Content Placeholder 2">
            <a:extLst>
              <a:ext uri="{FF2B5EF4-FFF2-40B4-BE49-F238E27FC236}">
                <a16:creationId xmlns:a16="http://schemas.microsoft.com/office/drawing/2014/main" id="{3707A1BB-9548-CE46-404F-71C7FA989559}"/>
              </a:ext>
            </a:extLst>
          </p:cNvPr>
          <p:cNvSpPr>
            <a:spLocks noGrp="1"/>
          </p:cNvSpPr>
          <p:nvPr>
            <p:ph idx="1"/>
          </p:nvPr>
        </p:nvSpPr>
        <p:spPr/>
        <p:txBody>
          <a:bodyPr>
            <a:normAutofit lnSpcReduction="10000"/>
          </a:bodyPr>
          <a:lstStyle/>
          <a:p>
            <a:r>
              <a:rPr lang="en-US" b="1" dirty="0">
                <a:solidFill>
                  <a:schemeClr val="tx1"/>
                </a:solidFill>
              </a:rPr>
              <a:t>Internship Coordinator: </a:t>
            </a:r>
            <a:r>
              <a:rPr lang="en-US" dirty="0">
                <a:solidFill>
                  <a:schemeClr val="tx1"/>
                </a:solidFill>
              </a:rPr>
              <a:t>Networks and connects with potential supervisors and agencies to build capacity for internships, provides guidance on ensuring alignment with NCTRC, provides guidance to students seeking placement. (</a:t>
            </a:r>
            <a:r>
              <a:rPr lang="en-US" dirty="0">
                <a:solidFill>
                  <a:srgbClr val="002060"/>
                </a:solidFill>
                <a:hlinkClick r:id="rId2">
                  <a:extLst>
                    <a:ext uri="{A12FA001-AC4F-418D-AE19-62706E023703}">
                      <ahyp:hlinkClr xmlns:ahyp="http://schemas.microsoft.com/office/drawing/2018/hyperlinkcolor" val="tx"/>
                    </a:ext>
                  </a:extLst>
                </a:hlinkClick>
              </a:rPr>
              <a:t>aimee.Douziech@uleth.ca</a:t>
            </a:r>
            <a:r>
              <a:rPr lang="en-US" dirty="0">
                <a:solidFill>
                  <a:schemeClr val="tx1"/>
                </a:solidFill>
              </a:rPr>
              <a:t>)</a:t>
            </a:r>
          </a:p>
          <a:p>
            <a:r>
              <a:rPr lang="en-US" b="1" dirty="0">
                <a:solidFill>
                  <a:schemeClr val="tx1"/>
                </a:solidFill>
              </a:rPr>
              <a:t>Internship Specialist: </a:t>
            </a:r>
            <a:r>
              <a:rPr lang="en-US" dirty="0">
                <a:solidFill>
                  <a:schemeClr val="tx1"/>
                </a:solidFill>
              </a:rPr>
              <a:t>Supports students with pre-internship documentation requirements and internship applications. Works closely with Internship coordinator and agencies. (</a:t>
            </a:r>
            <a:r>
              <a:rPr lang="en-US" dirty="0">
                <a:solidFill>
                  <a:srgbClr val="002060"/>
                </a:solidFill>
                <a:hlinkClick r:id="rId3">
                  <a:extLst>
                    <a:ext uri="{A12FA001-AC4F-418D-AE19-62706E023703}">
                      <ahyp:hlinkClr xmlns:ahyp="http://schemas.microsoft.com/office/drawing/2018/hyperlinkcolor" val="tx"/>
                    </a:ext>
                  </a:extLst>
                </a:hlinkClick>
              </a:rPr>
              <a:t>marina.christman@uleth.ca</a:t>
            </a:r>
            <a:r>
              <a:rPr lang="en-US" dirty="0">
                <a:solidFill>
                  <a:schemeClr val="tx1"/>
                </a:solidFill>
              </a:rPr>
              <a:t>)</a:t>
            </a:r>
          </a:p>
          <a:p>
            <a:r>
              <a:rPr lang="en-CA" b="1" dirty="0">
                <a:solidFill>
                  <a:schemeClr val="tx1"/>
                </a:solidFill>
              </a:rPr>
              <a:t>Academic supervisor: </a:t>
            </a:r>
            <a:r>
              <a:rPr lang="en-CA" dirty="0">
                <a:solidFill>
                  <a:schemeClr val="tx1"/>
                </a:solidFill>
              </a:rPr>
              <a:t>This is your U of L TREC 4550 course instructor and your main contact at the university while completing your internship. Works closely with students and their site supervisor during the internship.</a:t>
            </a:r>
          </a:p>
          <a:p>
            <a:r>
              <a:rPr lang="en-CA" b="1" dirty="0">
                <a:solidFill>
                  <a:schemeClr val="tx1"/>
                </a:solidFill>
              </a:rPr>
              <a:t>Site/Agency supervisor: </a:t>
            </a:r>
            <a:r>
              <a:rPr lang="en-CA" dirty="0">
                <a:solidFill>
                  <a:schemeClr val="tx1"/>
                </a:solidFill>
              </a:rPr>
              <a:t>This is your day-to-day on site CTRS supervisor who provides you with direct supervision. </a:t>
            </a:r>
          </a:p>
        </p:txBody>
      </p:sp>
    </p:spTree>
    <p:extLst>
      <p:ext uri="{BB962C8B-B14F-4D97-AF65-F5344CB8AC3E}">
        <p14:creationId xmlns:p14="http://schemas.microsoft.com/office/powerpoint/2010/main" val="1948151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599"/>
            <a:ext cx="10635948" cy="1110343"/>
          </a:xfrm>
        </p:spPr>
        <p:txBody>
          <a:bodyPr/>
          <a:lstStyle/>
          <a:p>
            <a:pPr algn="ctr"/>
            <a:r>
              <a:rPr lang="en-US" b="1" dirty="0">
                <a:solidFill>
                  <a:schemeClr val="tx1"/>
                </a:solidFill>
              </a:rPr>
              <a:t>Internship Dates</a:t>
            </a:r>
            <a:endParaRPr lang="en-CA" b="1" dirty="0">
              <a:solidFill>
                <a:schemeClr val="tx1"/>
              </a:solidFill>
            </a:endParaRPr>
          </a:p>
        </p:txBody>
      </p:sp>
      <p:sp>
        <p:nvSpPr>
          <p:cNvPr id="3" name="Content Placeholder 2"/>
          <p:cNvSpPr>
            <a:spLocks noGrp="1"/>
          </p:cNvSpPr>
          <p:nvPr>
            <p:ph idx="1"/>
          </p:nvPr>
        </p:nvSpPr>
        <p:spPr>
          <a:xfrm>
            <a:off x="913795" y="1985818"/>
            <a:ext cx="10635948" cy="3783611"/>
          </a:xfrm>
        </p:spPr>
        <p:txBody>
          <a:bodyPr/>
          <a:lstStyle/>
          <a:p>
            <a:r>
              <a:rPr lang="en-US" sz="3000" dirty="0">
                <a:solidFill>
                  <a:schemeClr val="tx1"/>
                </a:solidFill>
              </a:rPr>
              <a:t>Fall 2023 internship</a:t>
            </a:r>
          </a:p>
          <a:p>
            <a:pPr lvl="1"/>
            <a:r>
              <a:rPr lang="en-US" sz="3000" dirty="0">
                <a:solidFill>
                  <a:schemeClr val="tx1"/>
                </a:solidFill>
              </a:rPr>
              <a:t>September 5</a:t>
            </a:r>
            <a:r>
              <a:rPr lang="en-US" sz="3000" baseline="30000" dirty="0">
                <a:solidFill>
                  <a:schemeClr val="tx1"/>
                </a:solidFill>
              </a:rPr>
              <a:t>th</a:t>
            </a:r>
            <a:r>
              <a:rPr lang="en-US" sz="3000" dirty="0">
                <a:solidFill>
                  <a:schemeClr val="tx1"/>
                </a:solidFill>
              </a:rPr>
              <a:t>, 2023 – December 15</a:t>
            </a:r>
            <a:r>
              <a:rPr lang="en-US" sz="3000" baseline="30000" dirty="0">
                <a:solidFill>
                  <a:schemeClr val="tx1"/>
                </a:solidFill>
              </a:rPr>
              <a:t>th</a:t>
            </a:r>
            <a:r>
              <a:rPr lang="en-US" sz="3000" dirty="0">
                <a:solidFill>
                  <a:schemeClr val="tx1"/>
                </a:solidFill>
              </a:rPr>
              <a:t>, 2023 (15 weeks)</a:t>
            </a:r>
            <a:br>
              <a:rPr lang="en-US" sz="3000" dirty="0">
                <a:solidFill>
                  <a:schemeClr val="tx1"/>
                </a:solidFill>
              </a:rPr>
            </a:br>
            <a:endParaRPr lang="en-US" sz="3000" dirty="0">
              <a:solidFill>
                <a:schemeClr val="tx1"/>
              </a:solidFill>
            </a:endParaRPr>
          </a:p>
          <a:p>
            <a:r>
              <a:rPr lang="en-US" sz="3000" dirty="0">
                <a:solidFill>
                  <a:schemeClr val="tx1"/>
                </a:solidFill>
              </a:rPr>
              <a:t>Spring 2024 internship</a:t>
            </a:r>
          </a:p>
          <a:p>
            <a:pPr lvl="1"/>
            <a:r>
              <a:rPr lang="en-US" sz="3000" dirty="0">
                <a:solidFill>
                  <a:schemeClr val="tx1"/>
                </a:solidFill>
              </a:rPr>
              <a:t>January 2</a:t>
            </a:r>
            <a:r>
              <a:rPr lang="en-US" sz="3000" baseline="30000" dirty="0">
                <a:solidFill>
                  <a:schemeClr val="tx1"/>
                </a:solidFill>
              </a:rPr>
              <a:t>nd</a:t>
            </a:r>
            <a:r>
              <a:rPr lang="en-US" sz="3000" dirty="0">
                <a:solidFill>
                  <a:schemeClr val="tx1"/>
                </a:solidFill>
              </a:rPr>
              <a:t>, 2024 – April 12</a:t>
            </a:r>
            <a:r>
              <a:rPr lang="en-US" sz="3000" baseline="30000" dirty="0">
                <a:solidFill>
                  <a:schemeClr val="tx1"/>
                </a:solidFill>
              </a:rPr>
              <a:t>th</a:t>
            </a:r>
            <a:r>
              <a:rPr lang="en-US" sz="3000" dirty="0">
                <a:solidFill>
                  <a:schemeClr val="tx1"/>
                </a:solidFill>
              </a:rPr>
              <a:t>, 2024 (15 weeks)</a:t>
            </a:r>
          </a:p>
          <a:p>
            <a:pPr marL="450000" lvl="1" indent="0">
              <a:buNone/>
            </a:pPr>
            <a:endParaRPr lang="en-US" sz="3000" dirty="0">
              <a:solidFill>
                <a:schemeClr val="tx1"/>
              </a:solidFill>
            </a:endParaRPr>
          </a:p>
          <a:p>
            <a:pPr marL="457200" lvl="1" indent="0">
              <a:buNone/>
            </a:pPr>
            <a:endParaRPr lang="en-CA" dirty="0"/>
          </a:p>
        </p:txBody>
      </p:sp>
    </p:spTree>
    <p:extLst>
      <p:ext uri="{BB962C8B-B14F-4D97-AF65-F5344CB8AC3E}">
        <p14:creationId xmlns:p14="http://schemas.microsoft.com/office/powerpoint/2010/main" val="3016717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rPr>
              <a:t>Internship Hours</a:t>
            </a:r>
            <a:endParaRPr lang="en-CA" b="1" dirty="0">
              <a:solidFill>
                <a:schemeClr val="tx1"/>
              </a:solidFill>
            </a:endParaRPr>
          </a:p>
        </p:txBody>
      </p:sp>
      <p:sp>
        <p:nvSpPr>
          <p:cNvPr id="3" name="Content Placeholder 2"/>
          <p:cNvSpPr>
            <a:spLocks noGrp="1"/>
          </p:cNvSpPr>
          <p:nvPr>
            <p:ph idx="1"/>
          </p:nvPr>
        </p:nvSpPr>
        <p:spPr>
          <a:xfrm>
            <a:off x="913795" y="1926413"/>
            <a:ext cx="10353762" cy="4058751"/>
          </a:xfrm>
        </p:spPr>
        <p:txBody>
          <a:bodyPr/>
          <a:lstStyle/>
          <a:p>
            <a:r>
              <a:rPr lang="en-CA" sz="3000" dirty="0">
                <a:solidFill>
                  <a:schemeClr val="tx1"/>
                </a:solidFill>
              </a:rPr>
              <a:t>15 consecutive weeks</a:t>
            </a:r>
          </a:p>
          <a:p>
            <a:r>
              <a:rPr lang="en-CA" sz="3000" dirty="0">
                <a:solidFill>
                  <a:schemeClr val="tx1"/>
                </a:solidFill>
              </a:rPr>
              <a:t>560 hours minimum</a:t>
            </a:r>
          </a:p>
          <a:p>
            <a:r>
              <a:rPr lang="en-CA" sz="3000" dirty="0">
                <a:solidFill>
                  <a:schemeClr val="tx1"/>
                </a:solidFill>
              </a:rPr>
              <a:t>Full-time hours are expected (between 37.5 to 40 hours a week)</a:t>
            </a:r>
          </a:p>
          <a:p>
            <a:r>
              <a:rPr lang="en-CA" sz="3000" dirty="0">
                <a:solidFill>
                  <a:schemeClr val="tx1"/>
                </a:solidFill>
              </a:rPr>
              <a:t>No more than 45 hours per week</a:t>
            </a:r>
          </a:p>
          <a:p>
            <a:endParaRPr lang="en-CA" dirty="0"/>
          </a:p>
        </p:txBody>
      </p:sp>
    </p:spTree>
    <p:extLst>
      <p:ext uri="{BB962C8B-B14F-4D97-AF65-F5344CB8AC3E}">
        <p14:creationId xmlns:p14="http://schemas.microsoft.com/office/powerpoint/2010/main" val="2231504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rPr>
              <a:t>Supervisor Requirements</a:t>
            </a:r>
            <a:endParaRPr lang="en-CA" b="1" dirty="0">
              <a:solidFill>
                <a:schemeClr val="tx1"/>
              </a:solidFill>
            </a:endParaRPr>
          </a:p>
        </p:txBody>
      </p:sp>
      <p:sp>
        <p:nvSpPr>
          <p:cNvPr id="3" name="Content Placeholder 2"/>
          <p:cNvSpPr>
            <a:spLocks noGrp="1"/>
          </p:cNvSpPr>
          <p:nvPr>
            <p:ph idx="1"/>
          </p:nvPr>
        </p:nvSpPr>
        <p:spPr>
          <a:xfrm>
            <a:off x="913795" y="1838327"/>
            <a:ext cx="10353762" cy="4410073"/>
          </a:xfrm>
        </p:spPr>
        <p:txBody>
          <a:bodyPr>
            <a:normAutofit lnSpcReduction="10000"/>
          </a:bodyPr>
          <a:lstStyle/>
          <a:p>
            <a:r>
              <a:rPr lang="en-CA" sz="3000" dirty="0">
                <a:solidFill>
                  <a:schemeClr val="tx1"/>
                </a:solidFill>
              </a:rPr>
              <a:t>The internship must be supervised by an academic supervisor (i.e., your instructor) and an agency/site supervisor, both of whom need to be a current/active CTRS.</a:t>
            </a:r>
          </a:p>
          <a:p>
            <a:r>
              <a:rPr lang="en-CA" sz="3000" dirty="0">
                <a:solidFill>
                  <a:schemeClr val="tx1"/>
                </a:solidFill>
              </a:rPr>
              <a:t>The agency/site supervisor must be certified for at least one year prior to supervising students.</a:t>
            </a:r>
          </a:p>
          <a:p>
            <a:r>
              <a:rPr lang="en-CA" sz="3000" dirty="0">
                <a:solidFill>
                  <a:schemeClr val="tx1"/>
                </a:solidFill>
              </a:rPr>
              <a:t>The agency/site supervisor must work fulltime hours (or close to this) at the agency, with at least 50% of their job duties within therapeutic recreation services. </a:t>
            </a:r>
            <a:r>
              <a:rPr lang="en-CA" sz="2600" i="1" dirty="0">
                <a:solidFill>
                  <a:schemeClr val="tx1"/>
                </a:solidFill>
              </a:rPr>
              <a:t>*There may be a couple pre-approved situational variations to this requirement—these are shared </a:t>
            </a:r>
            <a:r>
              <a:rPr lang="en-CA" sz="2600" i="1" u="sng" dirty="0">
                <a:solidFill>
                  <a:schemeClr val="tx1"/>
                </a:solidFill>
              </a:rPr>
              <a:t>if/when </a:t>
            </a:r>
            <a:r>
              <a:rPr lang="en-CA" sz="2600" i="1" dirty="0">
                <a:solidFill>
                  <a:schemeClr val="tx1"/>
                </a:solidFill>
              </a:rPr>
              <a:t>relevant </a:t>
            </a:r>
          </a:p>
        </p:txBody>
      </p:sp>
    </p:spTree>
    <p:extLst>
      <p:ext uri="{BB962C8B-B14F-4D97-AF65-F5344CB8AC3E}">
        <p14:creationId xmlns:p14="http://schemas.microsoft.com/office/powerpoint/2010/main" val="666789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rPr>
              <a:t>One Site</a:t>
            </a:r>
            <a:endParaRPr lang="en-CA" b="1" dirty="0">
              <a:solidFill>
                <a:schemeClr val="tx1"/>
              </a:solidFill>
            </a:endParaRPr>
          </a:p>
        </p:txBody>
      </p:sp>
      <p:sp>
        <p:nvSpPr>
          <p:cNvPr id="3" name="Content Placeholder 2"/>
          <p:cNvSpPr>
            <a:spLocks noGrp="1"/>
          </p:cNvSpPr>
          <p:nvPr>
            <p:ph idx="1"/>
          </p:nvPr>
        </p:nvSpPr>
        <p:spPr>
          <a:xfrm>
            <a:off x="913795" y="1732449"/>
            <a:ext cx="10353762" cy="4921270"/>
          </a:xfrm>
        </p:spPr>
        <p:txBody>
          <a:bodyPr>
            <a:normAutofit/>
          </a:bodyPr>
          <a:lstStyle/>
          <a:p>
            <a:r>
              <a:rPr lang="en-US" sz="3000" dirty="0">
                <a:solidFill>
                  <a:schemeClr val="tx1"/>
                </a:solidFill>
              </a:rPr>
              <a:t>Must have 1 primary agency/site supervisor.</a:t>
            </a:r>
          </a:p>
          <a:p>
            <a:r>
              <a:rPr lang="en-US" sz="3000" dirty="0">
                <a:solidFill>
                  <a:schemeClr val="tx1"/>
                </a:solidFill>
              </a:rPr>
              <a:t>The experience must take place at one agency site (cannot be split among different agencies)</a:t>
            </a:r>
          </a:p>
          <a:p>
            <a:pPr lvl="1"/>
            <a:r>
              <a:rPr lang="en-US" sz="2800" dirty="0">
                <a:solidFill>
                  <a:schemeClr val="tx1"/>
                </a:solidFill>
              </a:rPr>
              <a:t>The total hours may not be accumulated over multiple sites, unless the site is within the same agency, and under the direct supervisor of the CTRS. </a:t>
            </a:r>
            <a:r>
              <a:rPr lang="en-US" sz="2400" i="1" dirty="0">
                <a:solidFill>
                  <a:schemeClr val="tx1"/>
                </a:solidFill>
              </a:rPr>
              <a:t>*There may be some pre-approved situational variations to this – these are shared if/when relevant.</a:t>
            </a:r>
          </a:p>
          <a:p>
            <a:pPr marL="36900" indent="0" algn="ctr">
              <a:buNone/>
            </a:pPr>
            <a:endParaRPr lang="en-CA" sz="2400" i="1" dirty="0">
              <a:solidFill>
                <a:schemeClr val="tx1"/>
              </a:solidFill>
            </a:endParaRPr>
          </a:p>
          <a:p>
            <a:pPr marL="36900" indent="0" algn="ctr">
              <a:buNone/>
            </a:pPr>
            <a:endParaRPr lang="en-CA" sz="2400" i="1" dirty="0">
              <a:solidFill>
                <a:schemeClr val="tx1"/>
              </a:solidFill>
            </a:endParaRPr>
          </a:p>
        </p:txBody>
      </p:sp>
    </p:spTree>
    <p:extLst>
      <p:ext uri="{BB962C8B-B14F-4D97-AF65-F5344CB8AC3E}">
        <p14:creationId xmlns:p14="http://schemas.microsoft.com/office/powerpoint/2010/main" val="2696846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1CBD-A92C-5B43-8F76-87B93FD2C29F}"/>
              </a:ext>
            </a:extLst>
          </p:cNvPr>
          <p:cNvSpPr>
            <a:spLocks noGrp="1"/>
          </p:cNvSpPr>
          <p:nvPr>
            <p:ph type="title"/>
          </p:nvPr>
        </p:nvSpPr>
        <p:spPr>
          <a:xfrm>
            <a:off x="1295401" y="1761067"/>
            <a:ext cx="9590550" cy="1507053"/>
          </a:xfrm>
        </p:spPr>
        <p:txBody>
          <a:bodyPr>
            <a:normAutofit/>
          </a:bodyPr>
          <a:lstStyle/>
          <a:p>
            <a:r>
              <a:rPr lang="en-US" sz="4800" b="1" dirty="0">
                <a:solidFill>
                  <a:schemeClr val="tx1"/>
                </a:solidFill>
              </a:rPr>
              <a:t>Placement Process</a:t>
            </a:r>
          </a:p>
        </p:txBody>
      </p:sp>
      <p:sp>
        <p:nvSpPr>
          <p:cNvPr id="3" name="Text Placeholder 2">
            <a:extLst>
              <a:ext uri="{FF2B5EF4-FFF2-40B4-BE49-F238E27FC236}">
                <a16:creationId xmlns:a16="http://schemas.microsoft.com/office/drawing/2014/main" id="{746F3235-0B58-8C41-B71C-E5BD63E69025}"/>
              </a:ext>
            </a:extLst>
          </p:cNvPr>
          <p:cNvSpPr>
            <a:spLocks noGrp="1"/>
          </p:cNvSpPr>
          <p:nvPr>
            <p:ph type="body" idx="1"/>
          </p:nvPr>
        </p:nvSpPr>
        <p:spPr/>
        <p:txBody>
          <a:bodyPr>
            <a:normAutofit fontScale="92500" lnSpcReduction="20000"/>
          </a:bodyPr>
          <a:lstStyle/>
          <a:p>
            <a:pPr marL="342900" indent="-342900">
              <a:buFont typeface="Arial" panose="020B0604020202020204" pitchFamily="34" charset="0"/>
              <a:buChar char="•"/>
            </a:pPr>
            <a:r>
              <a:rPr lang="en-US" sz="2800" dirty="0">
                <a:solidFill>
                  <a:schemeClr val="tx1"/>
                </a:solidFill>
              </a:rPr>
              <a:t>Important notes on Agencies / Supervisors</a:t>
            </a:r>
          </a:p>
          <a:p>
            <a:pPr marL="342900" indent="-342900">
              <a:buFont typeface="Arial" panose="020B0604020202020204" pitchFamily="34" charset="0"/>
              <a:buChar char="•"/>
            </a:pPr>
            <a:r>
              <a:rPr lang="en-US" sz="2800" dirty="0">
                <a:solidFill>
                  <a:schemeClr val="tx1"/>
                </a:solidFill>
              </a:rPr>
              <a:t>Private Agencies</a:t>
            </a:r>
          </a:p>
          <a:p>
            <a:pPr marL="342900" indent="-342900">
              <a:buFont typeface="Arial" panose="020B0604020202020204" pitchFamily="34" charset="0"/>
              <a:buChar char="•"/>
            </a:pPr>
            <a:r>
              <a:rPr lang="en-US" sz="2800" dirty="0">
                <a:solidFill>
                  <a:schemeClr val="tx1"/>
                </a:solidFill>
              </a:rPr>
              <a:t>Larger Health Organizations</a:t>
            </a:r>
          </a:p>
        </p:txBody>
      </p:sp>
    </p:spTree>
    <p:extLst>
      <p:ext uri="{BB962C8B-B14F-4D97-AF65-F5344CB8AC3E}">
        <p14:creationId xmlns:p14="http://schemas.microsoft.com/office/powerpoint/2010/main" val="3328274291"/>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7510</TotalTime>
  <Words>1406</Words>
  <Application>Microsoft Office PowerPoint</Application>
  <PresentationFormat>Widescreen</PresentationFormat>
  <Paragraphs>118</Paragraphs>
  <Slides>18</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Corbel</vt:lpstr>
      <vt:lpstr>Basis</vt:lpstr>
      <vt:lpstr>Therapeutic Recreation Internship (TREC 4550)</vt:lpstr>
      <vt:lpstr>   Agenda</vt:lpstr>
      <vt:lpstr>TREC 4550 Course Requirements</vt:lpstr>
      <vt:lpstr>Definition of Terms</vt:lpstr>
      <vt:lpstr>Internship Dates</vt:lpstr>
      <vt:lpstr>Internship Hours</vt:lpstr>
      <vt:lpstr>Supervisor Requirements</vt:lpstr>
      <vt:lpstr>One Site</vt:lpstr>
      <vt:lpstr>Placement Process</vt:lpstr>
      <vt:lpstr>Important notes on Agencies/Supervisors</vt:lpstr>
      <vt:lpstr>Private Agencies</vt:lpstr>
      <vt:lpstr>Agencies like AHS, Covenant, VCH, NSHA, etc.</vt:lpstr>
      <vt:lpstr>International Placements</vt:lpstr>
      <vt:lpstr>Your Responsibilities/Required Documents</vt:lpstr>
      <vt:lpstr>Course Text/Manual</vt:lpstr>
      <vt:lpstr>Additional Information</vt:lpstr>
      <vt:lpstr>Next Steps &amp; Meeting</vt:lpstr>
      <vt:lpstr>PowerPoint Presentation</vt:lpstr>
    </vt:vector>
  </TitlesOfParts>
  <Company>University of Lethbridge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Therapeutic Recreation Internship</dc:title>
  <dc:creator>Douziech, Aimee</dc:creator>
  <cp:lastModifiedBy>Douziech, Aimee</cp:lastModifiedBy>
  <cp:revision>94</cp:revision>
  <dcterms:created xsi:type="dcterms:W3CDTF">2019-01-10T18:04:15Z</dcterms:created>
  <dcterms:modified xsi:type="dcterms:W3CDTF">2023-01-31T18:54:56Z</dcterms:modified>
</cp:coreProperties>
</file>