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3" r:id="rId2"/>
    <p:sldId id="262"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DF4229-3A4D-48F4-B387-DAB31CDF6ED9}" type="datetimeFigureOut">
              <a:rPr lang="en-CA" smtClean="0"/>
              <a:t>2022-10-12</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1BFAA4-DEE6-4716-A52A-B12E0BE1E6D2}" type="slidenum">
              <a:rPr lang="en-CA" smtClean="0"/>
              <a:t>‹#›</a:t>
            </a:fld>
            <a:endParaRPr lang="en-CA"/>
          </a:p>
        </p:txBody>
      </p:sp>
    </p:spTree>
    <p:extLst>
      <p:ext uri="{BB962C8B-B14F-4D97-AF65-F5344CB8AC3E}">
        <p14:creationId xmlns:p14="http://schemas.microsoft.com/office/powerpoint/2010/main" val="647317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6035753-5A53-452D-B7EA-2E5BBF72DE34}" type="slidenum">
              <a:rPr lang="en-US" altLang="en-US" smtClean="0"/>
              <a:pPr>
                <a:defRPr/>
              </a:pPr>
              <a:t>1</a:t>
            </a:fld>
            <a:endParaRPr lang="en-US" altLang="en-US"/>
          </a:p>
        </p:txBody>
      </p:sp>
    </p:spTree>
    <p:extLst>
      <p:ext uri="{BB962C8B-B14F-4D97-AF65-F5344CB8AC3E}">
        <p14:creationId xmlns:p14="http://schemas.microsoft.com/office/powerpoint/2010/main" val="3493103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A74D8-4880-6B5B-DDB5-71DFF7A467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3D32814F-C043-EFD9-2CB9-83A4D10094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CAF03973-1E5C-8258-25A2-17605FE323B0}"/>
              </a:ext>
            </a:extLst>
          </p:cNvPr>
          <p:cNvSpPr>
            <a:spLocks noGrp="1"/>
          </p:cNvSpPr>
          <p:nvPr>
            <p:ph type="dt" sz="half" idx="10"/>
          </p:nvPr>
        </p:nvSpPr>
        <p:spPr/>
        <p:txBody>
          <a:bodyPr/>
          <a:lstStyle/>
          <a:p>
            <a:fld id="{446DC402-0BEA-41B7-B49B-59A15839D79B}" type="datetimeFigureOut">
              <a:rPr lang="en-CA" smtClean="0"/>
              <a:t>2022-10-12</a:t>
            </a:fld>
            <a:endParaRPr lang="en-CA"/>
          </a:p>
        </p:txBody>
      </p:sp>
      <p:sp>
        <p:nvSpPr>
          <p:cNvPr id="5" name="Footer Placeholder 4">
            <a:extLst>
              <a:ext uri="{FF2B5EF4-FFF2-40B4-BE49-F238E27FC236}">
                <a16:creationId xmlns:a16="http://schemas.microsoft.com/office/drawing/2014/main" id="{95AA06A5-6182-A0B9-956B-86DA50DDF9A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41C3066-D152-D7CB-87BB-346FA96E3F5C}"/>
              </a:ext>
            </a:extLst>
          </p:cNvPr>
          <p:cNvSpPr>
            <a:spLocks noGrp="1"/>
          </p:cNvSpPr>
          <p:nvPr>
            <p:ph type="sldNum" sz="quarter" idx="12"/>
          </p:nvPr>
        </p:nvSpPr>
        <p:spPr/>
        <p:txBody>
          <a:bodyPr/>
          <a:lstStyle/>
          <a:p>
            <a:fld id="{4AD2BE81-221C-4FEF-B65D-B0FE412D9E69}" type="slidenum">
              <a:rPr lang="en-CA" smtClean="0"/>
              <a:t>‹#›</a:t>
            </a:fld>
            <a:endParaRPr lang="en-CA"/>
          </a:p>
        </p:txBody>
      </p:sp>
    </p:spTree>
    <p:extLst>
      <p:ext uri="{BB962C8B-B14F-4D97-AF65-F5344CB8AC3E}">
        <p14:creationId xmlns:p14="http://schemas.microsoft.com/office/powerpoint/2010/main" val="817852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4879A-87EC-EE66-5E59-7B562548839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2FF047E-828D-332E-B345-44DBC247AAF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9044C15-B11F-A76E-028A-115278B1B838}"/>
              </a:ext>
            </a:extLst>
          </p:cNvPr>
          <p:cNvSpPr>
            <a:spLocks noGrp="1"/>
          </p:cNvSpPr>
          <p:nvPr>
            <p:ph type="dt" sz="half" idx="10"/>
          </p:nvPr>
        </p:nvSpPr>
        <p:spPr/>
        <p:txBody>
          <a:bodyPr/>
          <a:lstStyle/>
          <a:p>
            <a:fld id="{446DC402-0BEA-41B7-B49B-59A15839D79B}" type="datetimeFigureOut">
              <a:rPr lang="en-CA" smtClean="0"/>
              <a:t>2022-10-12</a:t>
            </a:fld>
            <a:endParaRPr lang="en-CA"/>
          </a:p>
        </p:txBody>
      </p:sp>
      <p:sp>
        <p:nvSpPr>
          <p:cNvPr id="5" name="Footer Placeholder 4">
            <a:extLst>
              <a:ext uri="{FF2B5EF4-FFF2-40B4-BE49-F238E27FC236}">
                <a16:creationId xmlns:a16="http://schemas.microsoft.com/office/drawing/2014/main" id="{3E9B61D4-555C-B717-F442-0D461CFF660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D2DB7C6-3AC6-813E-DD3C-C0C19E4C4C34}"/>
              </a:ext>
            </a:extLst>
          </p:cNvPr>
          <p:cNvSpPr>
            <a:spLocks noGrp="1"/>
          </p:cNvSpPr>
          <p:nvPr>
            <p:ph type="sldNum" sz="quarter" idx="12"/>
          </p:nvPr>
        </p:nvSpPr>
        <p:spPr/>
        <p:txBody>
          <a:bodyPr/>
          <a:lstStyle/>
          <a:p>
            <a:fld id="{4AD2BE81-221C-4FEF-B65D-B0FE412D9E69}" type="slidenum">
              <a:rPr lang="en-CA" smtClean="0"/>
              <a:t>‹#›</a:t>
            </a:fld>
            <a:endParaRPr lang="en-CA"/>
          </a:p>
        </p:txBody>
      </p:sp>
    </p:spTree>
    <p:extLst>
      <p:ext uri="{BB962C8B-B14F-4D97-AF65-F5344CB8AC3E}">
        <p14:creationId xmlns:p14="http://schemas.microsoft.com/office/powerpoint/2010/main" val="2507231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ECD784-04F8-4046-41D2-6F227577FF8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23935350-E0AD-D897-CDE5-D390E21DD9F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D389FC8-AC99-DFBB-CCC9-BD7719DB09DB}"/>
              </a:ext>
            </a:extLst>
          </p:cNvPr>
          <p:cNvSpPr>
            <a:spLocks noGrp="1"/>
          </p:cNvSpPr>
          <p:nvPr>
            <p:ph type="dt" sz="half" idx="10"/>
          </p:nvPr>
        </p:nvSpPr>
        <p:spPr/>
        <p:txBody>
          <a:bodyPr/>
          <a:lstStyle/>
          <a:p>
            <a:fld id="{446DC402-0BEA-41B7-B49B-59A15839D79B}" type="datetimeFigureOut">
              <a:rPr lang="en-CA" smtClean="0"/>
              <a:t>2022-10-12</a:t>
            </a:fld>
            <a:endParaRPr lang="en-CA"/>
          </a:p>
        </p:txBody>
      </p:sp>
      <p:sp>
        <p:nvSpPr>
          <p:cNvPr id="5" name="Footer Placeholder 4">
            <a:extLst>
              <a:ext uri="{FF2B5EF4-FFF2-40B4-BE49-F238E27FC236}">
                <a16:creationId xmlns:a16="http://schemas.microsoft.com/office/drawing/2014/main" id="{4A6227AC-9D16-2614-A6BE-D7CAB863FCD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80099E4-DB81-D5E5-792B-58C6400A1130}"/>
              </a:ext>
            </a:extLst>
          </p:cNvPr>
          <p:cNvSpPr>
            <a:spLocks noGrp="1"/>
          </p:cNvSpPr>
          <p:nvPr>
            <p:ph type="sldNum" sz="quarter" idx="12"/>
          </p:nvPr>
        </p:nvSpPr>
        <p:spPr/>
        <p:txBody>
          <a:bodyPr/>
          <a:lstStyle/>
          <a:p>
            <a:fld id="{4AD2BE81-221C-4FEF-B65D-B0FE412D9E69}" type="slidenum">
              <a:rPr lang="en-CA" smtClean="0"/>
              <a:t>‹#›</a:t>
            </a:fld>
            <a:endParaRPr lang="en-CA"/>
          </a:p>
        </p:txBody>
      </p:sp>
    </p:spTree>
    <p:extLst>
      <p:ext uri="{BB962C8B-B14F-4D97-AF65-F5344CB8AC3E}">
        <p14:creationId xmlns:p14="http://schemas.microsoft.com/office/powerpoint/2010/main" val="33593706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ext 05">
  <p:cSld name="Text 05">
    <p:spTree>
      <p:nvGrpSpPr>
        <p:cNvPr id="1" name="Shape 15"/>
        <p:cNvGrpSpPr/>
        <p:nvPr/>
      </p:nvGrpSpPr>
      <p:grpSpPr>
        <a:xfrm>
          <a:off x="0" y="0"/>
          <a:ext cx="0" cy="0"/>
          <a:chOff x="0" y="0"/>
          <a:chExt cx="0" cy="0"/>
        </a:xfrm>
      </p:grpSpPr>
      <p:pic>
        <p:nvPicPr>
          <p:cNvPr id="16" name="Google Shape;16;p34" descr="TrkB-PPT-V2-Footer3.png"/>
          <p:cNvPicPr preferRelativeResize="0"/>
          <p:nvPr/>
        </p:nvPicPr>
        <p:blipFill rotWithShape="1">
          <a:blip r:embed="rId2">
            <a:alphaModFix/>
          </a:blip>
          <a:srcRect/>
          <a:stretch/>
        </p:blipFill>
        <p:spPr>
          <a:xfrm>
            <a:off x="0" y="5219700"/>
            <a:ext cx="12192000" cy="1638300"/>
          </a:xfrm>
          <a:prstGeom prst="rect">
            <a:avLst/>
          </a:prstGeom>
          <a:noFill/>
          <a:ln>
            <a:noFill/>
          </a:ln>
        </p:spPr>
      </p:pic>
      <p:pic>
        <p:nvPicPr>
          <p:cNvPr id="17" name="Google Shape;17;p34" descr="UA-COLOUR-REVERSE.png"/>
          <p:cNvPicPr preferRelativeResize="0"/>
          <p:nvPr/>
        </p:nvPicPr>
        <p:blipFill rotWithShape="1">
          <a:blip r:embed="rId3">
            <a:alphaModFix/>
          </a:blip>
          <a:srcRect/>
          <a:stretch/>
        </p:blipFill>
        <p:spPr>
          <a:xfrm>
            <a:off x="9666818" y="6186489"/>
            <a:ext cx="2095500" cy="384175"/>
          </a:xfrm>
          <a:prstGeom prst="rect">
            <a:avLst/>
          </a:prstGeom>
          <a:noFill/>
          <a:ln>
            <a:noFill/>
          </a:ln>
        </p:spPr>
      </p:pic>
      <p:sp>
        <p:nvSpPr>
          <p:cNvPr id="18" name="Google Shape;18;p34"/>
          <p:cNvSpPr txBox="1">
            <a:spLocks noGrp="1"/>
          </p:cNvSpPr>
          <p:nvPr>
            <p:ph type="body" idx="1"/>
          </p:nvPr>
        </p:nvSpPr>
        <p:spPr>
          <a:xfrm>
            <a:off x="1085851" y="1393152"/>
            <a:ext cx="10083800" cy="374842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1200"/>
              </a:spcBef>
              <a:spcAft>
                <a:spcPts val="0"/>
              </a:spcAft>
              <a:buClr>
                <a:schemeClr val="dk1"/>
              </a:buClr>
              <a:buSzPts val="2200"/>
              <a:buFont typeface="Arial"/>
              <a:buNone/>
              <a:defRPr sz="2200" b="1" i="0" u="none" strike="noStrike" cap="none">
                <a:solidFill>
                  <a:schemeClr val="dk1"/>
                </a:solidFill>
                <a:latin typeface="Arial"/>
                <a:ea typeface="Arial"/>
                <a:cs typeface="Arial"/>
                <a:sym typeface="Arial"/>
              </a:defRPr>
            </a:lvl1pPr>
            <a:lvl2pPr marL="914400" marR="0" lvl="1" indent="-228600" algn="l" rtl="0">
              <a:lnSpc>
                <a:spcPct val="100000"/>
              </a:lnSpc>
              <a:spcBef>
                <a:spcPts val="6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2pPr>
            <a:lvl3pPr marL="1371600" marR="0" lvl="2" indent="-342900" algn="l" rtl="0">
              <a:lnSpc>
                <a:spcPct val="100000"/>
              </a:lnSpc>
              <a:spcBef>
                <a:spcPts val="12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42900" algn="l" rtl="0">
              <a:lnSpc>
                <a:spcPct val="100000"/>
              </a:lnSpc>
              <a:spcBef>
                <a:spcPts val="360"/>
              </a:spcBef>
              <a:spcAft>
                <a:spcPts val="0"/>
              </a:spcAft>
              <a:buClr>
                <a:schemeClr val="dk1"/>
              </a:buClr>
              <a:buSzPts val="1800"/>
              <a:buFont typeface="Merriweather Sans"/>
              <a:buChar char="-"/>
              <a:defRPr sz="1800" b="0" i="0" u="none" strike="noStrike" cap="none">
                <a:solidFill>
                  <a:schemeClr val="dk1"/>
                </a:solidFill>
                <a:latin typeface="Arial"/>
                <a:ea typeface="Arial"/>
                <a:cs typeface="Arial"/>
                <a:sym typeface="Arial"/>
              </a:defRPr>
            </a:lvl4pPr>
            <a:lvl5pPr marL="2286000" marR="0" lvl="4" indent="-342900" algn="l" rtl="0">
              <a:lnSpc>
                <a:spcPct val="100000"/>
              </a:lnSpc>
              <a:spcBef>
                <a:spcPts val="360"/>
              </a:spcBef>
              <a:spcAft>
                <a:spcPts val="0"/>
              </a:spcAft>
              <a:buClr>
                <a:schemeClr val="dk1"/>
              </a:buClr>
              <a:buSzPts val="1800"/>
              <a:buFont typeface="Merriweather Sans"/>
              <a:buChar char="·"/>
              <a:defRPr sz="18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9" name="Google Shape;19;p34"/>
          <p:cNvSpPr txBox="1">
            <a:spLocks noGrp="1"/>
          </p:cNvSpPr>
          <p:nvPr>
            <p:ph type="title"/>
          </p:nvPr>
        </p:nvSpPr>
        <p:spPr>
          <a:xfrm>
            <a:off x="1085851" y="565655"/>
            <a:ext cx="10083800" cy="481134"/>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2400" b="1"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13334954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rkA-V2 Title Slide">
    <p:spTree>
      <p:nvGrpSpPr>
        <p:cNvPr id="1" name=""/>
        <p:cNvGrpSpPr/>
        <p:nvPr/>
      </p:nvGrpSpPr>
      <p:grpSpPr>
        <a:xfrm>
          <a:off x="0" y="0"/>
          <a:ext cx="0" cy="0"/>
          <a:chOff x="0" y="0"/>
          <a:chExt cx="0" cy="0"/>
        </a:xfrm>
      </p:grpSpPr>
      <p:pic>
        <p:nvPicPr>
          <p:cNvPr id="4" name="Picture 2" descr="C:\Users\strithar\Desktop\Carosel photos\FLCKR-emailed\BS_cw-735x28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921000"/>
            <a:ext cx="12192000" cy="353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TrkA-PPT-V1-Footer-NEW.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4572000"/>
            <a:ext cx="12192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3" descr="promise-grey.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310034" y="6107113"/>
            <a:ext cx="3409951"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4" descr="UA-COLOUR.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74134" y="6073776"/>
            <a:ext cx="2544233"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Placeholder 11"/>
          <p:cNvSpPr>
            <a:spLocks noGrp="1"/>
          </p:cNvSpPr>
          <p:nvPr>
            <p:ph type="body" sz="quarter" idx="14"/>
          </p:nvPr>
        </p:nvSpPr>
        <p:spPr>
          <a:xfrm>
            <a:off x="417516" y="1412668"/>
            <a:ext cx="11342473" cy="492443"/>
          </a:xfrm>
          <a:prstGeom prst="rect">
            <a:avLst/>
          </a:prstGeom>
        </p:spPr>
        <p:txBody>
          <a:bodyPr>
            <a:spAutoFit/>
          </a:bodyPr>
          <a:lstStyle>
            <a:lvl1pPr marL="0" marR="0" indent="0" algn="r" defTabSz="914400" rtl="0" eaLnBrk="1" fontAlgn="auto" latinLnBrk="0" hangingPunct="1">
              <a:lnSpc>
                <a:spcPct val="100000"/>
              </a:lnSpc>
              <a:spcBef>
                <a:spcPct val="0"/>
              </a:spcBef>
              <a:spcAft>
                <a:spcPts val="0"/>
              </a:spcAft>
              <a:buClrTx/>
              <a:buSzTx/>
              <a:buFontTx/>
              <a:buNone/>
              <a:tabLst/>
              <a:defRPr kumimoji="0" lang="en-US" sz="2600" b="1" i="0" u="none" strike="noStrike" kern="1200" cap="none" spc="0" normalizeH="0" baseline="0" noProof="0">
                <a:ln>
                  <a:noFill/>
                </a:ln>
                <a:solidFill>
                  <a:schemeClr val="tx1"/>
                </a:solidFill>
                <a:effectLst/>
                <a:uLnTx/>
                <a:uFillTx/>
                <a:latin typeface="Arial"/>
                <a:cs typeface="Arial"/>
              </a:defRPr>
            </a:lvl1pPr>
            <a:lvl2pPr>
              <a:buNone/>
              <a:defRPr b="0" i="0">
                <a:latin typeface="WhitneyHTF-Bold"/>
                <a:cs typeface="WhitneyHTF-Bold"/>
              </a:defRPr>
            </a:lvl2pPr>
            <a:lvl3pPr>
              <a:buNone/>
              <a:defRPr b="0" i="0">
                <a:latin typeface="WhitneyHTF-Bold"/>
                <a:cs typeface="WhitneyHTF-Bold"/>
              </a:defRPr>
            </a:lvl3pPr>
            <a:lvl4pPr>
              <a:buNone/>
              <a:defRPr b="0" i="0">
                <a:latin typeface="WhitneyHTF-Bold"/>
                <a:cs typeface="WhitneyHTF-Bold"/>
              </a:defRPr>
            </a:lvl4pPr>
            <a:lvl5pPr>
              <a:buNone/>
              <a:defRPr b="0" i="0">
                <a:latin typeface="WhitneyHTF-Bold"/>
                <a:cs typeface="WhitneyHTF-Bold"/>
              </a:defRPr>
            </a:lvl5pPr>
          </a:lstStyle>
          <a:p>
            <a:pPr lvl="0"/>
            <a:r>
              <a:rPr lang="en-US"/>
              <a:t>Click to edit Master text styles</a:t>
            </a:r>
          </a:p>
        </p:txBody>
      </p:sp>
      <p:sp>
        <p:nvSpPr>
          <p:cNvPr id="8" name="Text Placeholder 11"/>
          <p:cNvSpPr>
            <a:spLocks noGrp="1"/>
          </p:cNvSpPr>
          <p:nvPr>
            <p:ph type="body" sz="quarter" idx="15"/>
          </p:nvPr>
        </p:nvSpPr>
        <p:spPr>
          <a:xfrm>
            <a:off x="417516" y="1913901"/>
            <a:ext cx="11342473" cy="338554"/>
          </a:xfrm>
          <a:prstGeom prst="rect">
            <a:avLst/>
          </a:prstGeom>
        </p:spPr>
        <p:txBody>
          <a:bodyPr>
            <a:spAutoFit/>
          </a:bodyPr>
          <a:lstStyle>
            <a:lvl1pPr marL="0" marR="0" indent="0" algn="r" defTabSz="914400" rtl="0" eaLnBrk="1" fontAlgn="auto" latinLnBrk="0" hangingPunct="1">
              <a:lnSpc>
                <a:spcPct val="100000"/>
              </a:lnSpc>
              <a:spcBef>
                <a:spcPct val="0"/>
              </a:spcBef>
              <a:spcAft>
                <a:spcPts val="0"/>
              </a:spcAft>
              <a:buClrTx/>
              <a:buSzTx/>
              <a:buFontTx/>
              <a:buNone/>
              <a:tabLst/>
              <a:defRPr kumimoji="0" lang="en-US" sz="1600" b="0" i="0" u="none" strike="noStrike" kern="1200" cap="none" spc="0" normalizeH="0" baseline="0" noProof="0">
                <a:ln>
                  <a:noFill/>
                </a:ln>
                <a:solidFill>
                  <a:schemeClr val="bg1">
                    <a:lumMod val="50000"/>
                  </a:schemeClr>
                </a:solidFill>
                <a:effectLst/>
                <a:uLnTx/>
                <a:uFillTx/>
                <a:latin typeface="Arial"/>
                <a:cs typeface="Arial"/>
              </a:defRPr>
            </a:lvl1pPr>
            <a:lvl2pPr>
              <a:buNone/>
              <a:defRPr b="0" i="0">
                <a:latin typeface="WhitneyHTF-Bold"/>
                <a:cs typeface="WhitneyHTF-Bold"/>
              </a:defRPr>
            </a:lvl2pPr>
            <a:lvl3pPr>
              <a:buNone/>
              <a:defRPr b="0" i="0">
                <a:latin typeface="WhitneyHTF-Bold"/>
                <a:cs typeface="WhitneyHTF-Bold"/>
              </a:defRPr>
            </a:lvl3pPr>
            <a:lvl4pPr>
              <a:buNone/>
              <a:defRPr b="0" i="0">
                <a:latin typeface="WhitneyHTF-Bold"/>
                <a:cs typeface="WhitneyHTF-Bold"/>
              </a:defRPr>
            </a:lvl4pPr>
            <a:lvl5pPr>
              <a:buNone/>
              <a:defRPr b="0" i="0">
                <a:latin typeface="WhitneyHTF-Bold"/>
                <a:cs typeface="WhitneyHTF-Bold"/>
              </a:defRPr>
            </a:lvl5pPr>
          </a:lstStyle>
          <a:p>
            <a:pPr lvl="0"/>
            <a:r>
              <a:rPr lang="en-US"/>
              <a:t>Click to edit Master text styles</a:t>
            </a:r>
          </a:p>
        </p:txBody>
      </p:sp>
    </p:spTree>
    <p:extLst>
      <p:ext uri="{BB962C8B-B14F-4D97-AF65-F5344CB8AC3E}">
        <p14:creationId xmlns:p14="http://schemas.microsoft.com/office/powerpoint/2010/main" val="2872414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6BF45-2AC2-6583-A5E9-B83809402208}"/>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B5949E92-D2BA-BE3E-9261-61065C7116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462A87E-3F97-496B-1658-5E5859748D3C}"/>
              </a:ext>
            </a:extLst>
          </p:cNvPr>
          <p:cNvSpPr>
            <a:spLocks noGrp="1"/>
          </p:cNvSpPr>
          <p:nvPr>
            <p:ph type="dt" sz="half" idx="10"/>
          </p:nvPr>
        </p:nvSpPr>
        <p:spPr/>
        <p:txBody>
          <a:bodyPr/>
          <a:lstStyle/>
          <a:p>
            <a:fld id="{446DC402-0BEA-41B7-B49B-59A15839D79B}" type="datetimeFigureOut">
              <a:rPr lang="en-CA" smtClean="0"/>
              <a:t>2022-10-12</a:t>
            </a:fld>
            <a:endParaRPr lang="en-CA"/>
          </a:p>
        </p:txBody>
      </p:sp>
      <p:sp>
        <p:nvSpPr>
          <p:cNvPr id="5" name="Footer Placeholder 4">
            <a:extLst>
              <a:ext uri="{FF2B5EF4-FFF2-40B4-BE49-F238E27FC236}">
                <a16:creationId xmlns:a16="http://schemas.microsoft.com/office/drawing/2014/main" id="{B27B9EF4-D121-5D27-036E-29A587DE5E1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D52C6BF-C77D-940A-DF60-E526AB84F6D5}"/>
              </a:ext>
            </a:extLst>
          </p:cNvPr>
          <p:cNvSpPr>
            <a:spLocks noGrp="1"/>
          </p:cNvSpPr>
          <p:nvPr>
            <p:ph type="sldNum" sz="quarter" idx="12"/>
          </p:nvPr>
        </p:nvSpPr>
        <p:spPr/>
        <p:txBody>
          <a:bodyPr/>
          <a:lstStyle/>
          <a:p>
            <a:fld id="{4AD2BE81-221C-4FEF-B65D-B0FE412D9E69}" type="slidenum">
              <a:rPr lang="en-CA" smtClean="0"/>
              <a:t>‹#›</a:t>
            </a:fld>
            <a:endParaRPr lang="en-CA"/>
          </a:p>
        </p:txBody>
      </p:sp>
    </p:spTree>
    <p:extLst>
      <p:ext uri="{BB962C8B-B14F-4D97-AF65-F5344CB8AC3E}">
        <p14:creationId xmlns:p14="http://schemas.microsoft.com/office/powerpoint/2010/main" val="1895398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98C64-4E4B-A0F6-1765-91BB547EF5C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F0D2F3A8-E1A3-A6AF-9404-5709AB8DF3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2362AEA-63D8-A2B5-3C37-363D1362DE32}"/>
              </a:ext>
            </a:extLst>
          </p:cNvPr>
          <p:cNvSpPr>
            <a:spLocks noGrp="1"/>
          </p:cNvSpPr>
          <p:nvPr>
            <p:ph type="dt" sz="half" idx="10"/>
          </p:nvPr>
        </p:nvSpPr>
        <p:spPr/>
        <p:txBody>
          <a:bodyPr/>
          <a:lstStyle/>
          <a:p>
            <a:fld id="{446DC402-0BEA-41B7-B49B-59A15839D79B}" type="datetimeFigureOut">
              <a:rPr lang="en-CA" smtClean="0"/>
              <a:t>2022-10-12</a:t>
            </a:fld>
            <a:endParaRPr lang="en-CA"/>
          </a:p>
        </p:txBody>
      </p:sp>
      <p:sp>
        <p:nvSpPr>
          <p:cNvPr id="5" name="Footer Placeholder 4">
            <a:extLst>
              <a:ext uri="{FF2B5EF4-FFF2-40B4-BE49-F238E27FC236}">
                <a16:creationId xmlns:a16="http://schemas.microsoft.com/office/drawing/2014/main" id="{9E53636F-DE2B-F44B-1374-96E46C67696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2948383-DF05-2CBA-562F-3EB737B398BF}"/>
              </a:ext>
            </a:extLst>
          </p:cNvPr>
          <p:cNvSpPr>
            <a:spLocks noGrp="1"/>
          </p:cNvSpPr>
          <p:nvPr>
            <p:ph type="sldNum" sz="quarter" idx="12"/>
          </p:nvPr>
        </p:nvSpPr>
        <p:spPr/>
        <p:txBody>
          <a:bodyPr/>
          <a:lstStyle/>
          <a:p>
            <a:fld id="{4AD2BE81-221C-4FEF-B65D-B0FE412D9E69}" type="slidenum">
              <a:rPr lang="en-CA" smtClean="0"/>
              <a:t>‹#›</a:t>
            </a:fld>
            <a:endParaRPr lang="en-CA"/>
          </a:p>
        </p:txBody>
      </p:sp>
    </p:spTree>
    <p:extLst>
      <p:ext uri="{BB962C8B-B14F-4D97-AF65-F5344CB8AC3E}">
        <p14:creationId xmlns:p14="http://schemas.microsoft.com/office/powerpoint/2010/main" val="3386030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9E626-0038-1E10-6685-E3D55AABCF5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16190723-A6D0-E0D7-42D2-EB3D482B5BA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F82F50B4-AB4C-A762-0F51-B7C869C9F25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9DC0649B-9FF9-840F-553E-4DC4588D2FB3}"/>
              </a:ext>
            </a:extLst>
          </p:cNvPr>
          <p:cNvSpPr>
            <a:spLocks noGrp="1"/>
          </p:cNvSpPr>
          <p:nvPr>
            <p:ph type="dt" sz="half" idx="10"/>
          </p:nvPr>
        </p:nvSpPr>
        <p:spPr/>
        <p:txBody>
          <a:bodyPr/>
          <a:lstStyle/>
          <a:p>
            <a:fld id="{446DC402-0BEA-41B7-B49B-59A15839D79B}" type="datetimeFigureOut">
              <a:rPr lang="en-CA" smtClean="0"/>
              <a:t>2022-10-12</a:t>
            </a:fld>
            <a:endParaRPr lang="en-CA"/>
          </a:p>
        </p:txBody>
      </p:sp>
      <p:sp>
        <p:nvSpPr>
          <p:cNvPr id="6" name="Footer Placeholder 5">
            <a:extLst>
              <a:ext uri="{FF2B5EF4-FFF2-40B4-BE49-F238E27FC236}">
                <a16:creationId xmlns:a16="http://schemas.microsoft.com/office/drawing/2014/main" id="{CE5D0DB7-C361-B2B3-4B39-1A84C13E1779}"/>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AE00BAEC-75CF-C99F-EF22-92881F9D45C8}"/>
              </a:ext>
            </a:extLst>
          </p:cNvPr>
          <p:cNvSpPr>
            <a:spLocks noGrp="1"/>
          </p:cNvSpPr>
          <p:nvPr>
            <p:ph type="sldNum" sz="quarter" idx="12"/>
          </p:nvPr>
        </p:nvSpPr>
        <p:spPr/>
        <p:txBody>
          <a:bodyPr/>
          <a:lstStyle/>
          <a:p>
            <a:fld id="{4AD2BE81-221C-4FEF-B65D-B0FE412D9E69}" type="slidenum">
              <a:rPr lang="en-CA" smtClean="0"/>
              <a:t>‹#›</a:t>
            </a:fld>
            <a:endParaRPr lang="en-CA"/>
          </a:p>
        </p:txBody>
      </p:sp>
    </p:spTree>
    <p:extLst>
      <p:ext uri="{BB962C8B-B14F-4D97-AF65-F5344CB8AC3E}">
        <p14:creationId xmlns:p14="http://schemas.microsoft.com/office/powerpoint/2010/main" val="3780198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86B5D-5064-C1C2-2D7E-C0E177A4FFEB}"/>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D8A99121-CA9F-1D5F-8CED-F1EA645117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F1AA2F-27FB-6506-EFFE-9DF323825CD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6F317267-E5A8-CC30-A331-BE2C077327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36C402C-91DB-0D74-9A09-3BE79D830E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70AD08B6-4F52-6A65-842E-7CE6AD726599}"/>
              </a:ext>
            </a:extLst>
          </p:cNvPr>
          <p:cNvSpPr>
            <a:spLocks noGrp="1"/>
          </p:cNvSpPr>
          <p:nvPr>
            <p:ph type="dt" sz="half" idx="10"/>
          </p:nvPr>
        </p:nvSpPr>
        <p:spPr/>
        <p:txBody>
          <a:bodyPr/>
          <a:lstStyle/>
          <a:p>
            <a:fld id="{446DC402-0BEA-41B7-B49B-59A15839D79B}" type="datetimeFigureOut">
              <a:rPr lang="en-CA" smtClean="0"/>
              <a:t>2022-10-12</a:t>
            </a:fld>
            <a:endParaRPr lang="en-CA"/>
          </a:p>
        </p:txBody>
      </p:sp>
      <p:sp>
        <p:nvSpPr>
          <p:cNvPr id="8" name="Footer Placeholder 7">
            <a:extLst>
              <a:ext uri="{FF2B5EF4-FFF2-40B4-BE49-F238E27FC236}">
                <a16:creationId xmlns:a16="http://schemas.microsoft.com/office/drawing/2014/main" id="{EA2D65E9-E467-751D-0F67-8D6403584823}"/>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1AD4F91C-11F9-127A-7E77-B026D4154FD4}"/>
              </a:ext>
            </a:extLst>
          </p:cNvPr>
          <p:cNvSpPr>
            <a:spLocks noGrp="1"/>
          </p:cNvSpPr>
          <p:nvPr>
            <p:ph type="sldNum" sz="quarter" idx="12"/>
          </p:nvPr>
        </p:nvSpPr>
        <p:spPr/>
        <p:txBody>
          <a:bodyPr/>
          <a:lstStyle/>
          <a:p>
            <a:fld id="{4AD2BE81-221C-4FEF-B65D-B0FE412D9E69}" type="slidenum">
              <a:rPr lang="en-CA" smtClean="0"/>
              <a:t>‹#›</a:t>
            </a:fld>
            <a:endParaRPr lang="en-CA"/>
          </a:p>
        </p:txBody>
      </p:sp>
    </p:spTree>
    <p:extLst>
      <p:ext uri="{BB962C8B-B14F-4D97-AF65-F5344CB8AC3E}">
        <p14:creationId xmlns:p14="http://schemas.microsoft.com/office/powerpoint/2010/main" val="3121237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67D67-516E-BF9C-D6AB-2A31A9061790}"/>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321749F6-5652-2E92-146F-3935A28F415D}"/>
              </a:ext>
            </a:extLst>
          </p:cNvPr>
          <p:cNvSpPr>
            <a:spLocks noGrp="1"/>
          </p:cNvSpPr>
          <p:nvPr>
            <p:ph type="dt" sz="half" idx="10"/>
          </p:nvPr>
        </p:nvSpPr>
        <p:spPr/>
        <p:txBody>
          <a:bodyPr/>
          <a:lstStyle/>
          <a:p>
            <a:fld id="{446DC402-0BEA-41B7-B49B-59A15839D79B}" type="datetimeFigureOut">
              <a:rPr lang="en-CA" smtClean="0"/>
              <a:t>2022-10-12</a:t>
            </a:fld>
            <a:endParaRPr lang="en-CA"/>
          </a:p>
        </p:txBody>
      </p:sp>
      <p:sp>
        <p:nvSpPr>
          <p:cNvPr id="4" name="Footer Placeholder 3">
            <a:extLst>
              <a:ext uri="{FF2B5EF4-FFF2-40B4-BE49-F238E27FC236}">
                <a16:creationId xmlns:a16="http://schemas.microsoft.com/office/drawing/2014/main" id="{B70FBDA5-902B-6513-AA85-9BE562EDFB9E}"/>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882FACCC-DEFF-7124-0654-6EAE18EE6AE9}"/>
              </a:ext>
            </a:extLst>
          </p:cNvPr>
          <p:cNvSpPr>
            <a:spLocks noGrp="1"/>
          </p:cNvSpPr>
          <p:nvPr>
            <p:ph type="sldNum" sz="quarter" idx="12"/>
          </p:nvPr>
        </p:nvSpPr>
        <p:spPr/>
        <p:txBody>
          <a:bodyPr/>
          <a:lstStyle/>
          <a:p>
            <a:fld id="{4AD2BE81-221C-4FEF-B65D-B0FE412D9E69}" type="slidenum">
              <a:rPr lang="en-CA" smtClean="0"/>
              <a:t>‹#›</a:t>
            </a:fld>
            <a:endParaRPr lang="en-CA"/>
          </a:p>
        </p:txBody>
      </p:sp>
    </p:spTree>
    <p:extLst>
      <p:ext uri="{BB962C8B-B14F-4D97-AF65-F5344CB8AC3E}">
        <p14:creationId xmlns:p14="http://schemas.microsoft.com/office/powerpoint/2010/main" val="2250036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6876B9-9FB9-4D79-2C75-410FCCEC383F}"/>
              </a:ext>
            </a:extLst>
          </p:cNvPr>
          <p:cNvSpPr>
            <a:spLocks noGrp="1"/>
          </p:cNvSpPr>
          <p:nvPr>
            <p:ph type="dt" sz="half" idx="10"/>
          </p:nvPr>
        </p:nvSpPr>
        <p:spPr/>
        <p:txBody>
          <a:bodyPr/>
          <a:lstStyle/>
          <a:p>
            <a:fld id="{446DC402-0BEA-41B7-B49B-59A15839D79B}" type="datetimeFigureOut">
              <a:rPr lang="en-CA" smtClean="0"/>
              <a:t>2022-10-12</a:t>
            </a:fld>
            <a:endParaRPr lang="en-CA"/>
          </a:p>
        </p:txBody>
      </p:sp>
      <p:sp>
        <p:nvSpPr>
          <p:cNvPr id="3" name="Footer Placeholder 2">
            <a:extLst>
              <a:ext uri="{FF2B5EF4-FFF2-40B4-BE49-F238E27FC236}">
                <a16:creationId xmlns:a16="http://schemas.microsoft.com/office/drawing/2014/main" id="{4A06F392-DF0D-2820-C4D5-5FA5172C3516}"/>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C207FD7B-5A16-EEB0-039E-3C4C6291028E}"/>
              </a:ext>
            </a:extLst>
          </p:cNvPr>
          <p:cNvSpPr>
            <a:spLocks noGrp="1"/>
          </p:cNvSpPr>
          <p:nvPr>
            <p:ph type="sldNum" sz="quarter" idx="12"/>
          </p:nvPr>
        </p:nvSpPr>
        <p:spPr/>
        <p:txBody>
          <a:bodyPr/>
          <a:lstStyle/>
          <a:p>
            <a:fld id="{4AD2BE81-221C-4FEF-B65D-B0FE412D9E69}" type="slidenum">
              <a:rPr lang="en-CA" smtClean="0"/>
              <a:t>‹#›</a:t>
            </a:fld>
            <a:endParaRPr lang="en-CA"/>
          </a:p>
        </p:txBody>
      </p:sp>
    </p:spTree>
    <p:extLst>
      <p:ext uri="{BB962C8B-B14F-4D97-AF65-F5344CB8AC3E}">
        <p14:creationId xmlns:p14="http://schemas.microsoft.com/office/powerpoint/2010/main" val="508824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C659-3965-DD82-668F-863EF492FD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6AC44489-305D-0BFD-42C8-920E8B65B1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04F7124A-DE55-873B-7ABE-4136095502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00EDC2-73B5-C563-8C24-8087AA9A75F5}"/>
              </a:ext>
            </a:extLst>
          </p:cNvPr>
          <p:cNvSpPr>
            <a:spLocks noGrp="1"/>
          </p:cNvSpPr>
          <p:nvPr>
            <p:ph type="dt" sz="half" idx="10"/>
          </p:nvPr>
        </p:nvSpPr>
        <p:spPr/>
        <p:txBody>
          <a:bodyPr/>
          <a:lstStyle/>
          <a:p>
            <a:fld id="{446DC402-0BEA-41B7-B49B-59A15839D79B}" type="datetimeFigureOut">
              <a:rPr lang="en-CA" smtClean="0"/>
              <a:t>2022-10-12</a:t>
            </a:fld>
            <a:endParaRPr lang="en-CA"/>
          </a:p>
        </p:txBody>
      </p:sp>
      <p:sp>
        <p:nvSpPr>
          <p:cNvPr id="6" name="Footer Placeholder 5">
            <a:extLst>
              <a:ext uri="{FF2B5EF4-FFF2-40B4-BE49-F238E27FC236}">
                <a16:creationId xmlns:a16="http://schemas.microsoft.com/office/drawing/2014/main" id="{C6B1EE7E-BC46-3A9D-422E-63CC9703B3C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AF4FF6D9-C1F2-FE03-C48D-84D70C7852FE}"/>
              </a:ext>
            </a:extLst>
          </p:cNvPr>
          <p:cNvSpPr>
            <a:spLocks noGrp="1"/>
          </p:cNvSpPr>
          <p:nvPr>
            <p:ph type="sldNum" sz="quarter" idx="12"/>
          </p:nvPr>
        </p:nvSpPr>
        <p:spPr/>
        <p:txBody>
          <a:bodyPr/>
          <a:lstStyle/>
          <a:p>
            <a:fld id="{4AD2BE81-221C-4FEF-B65D-B0FE412D9E69}" type="slidenum">
              <a:rPr lang="en-CA" smtClean="0"/>
              <a:t>‹#›</a:t>
            </a:fld>
            <a:endParaRPr lang="en-CA"/>
          </a:p>
        </p:txBody>
      </p:sp>
    </p:spTree>
    <p:extLst>
      <p:ext uri="{BB962C8B-B14F-4D97-AF65-F5344CB8AC3E}">
        <p14:creationId xmlns:p14="http://schemas.microsoft.com/office/powerpoint/2010/main" val="4283670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96B2C-DDEC-4223-7149-8E46612DCA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EA4A46E1-7188-BD93-6CF8-3529B2AF83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3236FCE8-7A68-92C7-7A06-88953B22A0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BA1292-29EC-A0DB-073B-14B6AE71F7A3}"/>
              </a:ext>
            </a:extLst>
          </p:cNvPr>
          <p:cNvSpPr>
            <a:spLocks noGrp="1"/>
          </p:cNvSpPr>
          <p:nvPr>
            <p:ph type="dt" sz="half" idx="10"/>
          </p:nvPr>
        </p:nvSpPr>
        <p:spPr/>
        <p:txBody>
          <a:bodyPr/>
          <a:lstStyle/>
          <a:p>
            <a:fld id="{446DC402-0BEA-41B7-B49B-59A15839D79B}" type="datetimeFigureOut">
              <a:rPr lang="en-CA" smtClean="0"/>
              <a:t>2022-10-12</a:t>
            </a:fld>
            <a:endParaRPr lang="en-CA"/>
          </a:p>
        </p:txBody>
      </p:sp>
      <p:sp>
        <p:nvSpPr>
          <p:cNvPr id="6" name="Footer Placeholder 5">
            <a:extLst>
              <a:ext uri="{FF2B5EF4-FFF2-40B4-BE49-F238E27FC236}">
                <a16:creationId xmlns:a16="http://schemas.microsoft.com/office/drawing/2014/main" id="{7A0FF171-2C42-D636-88AE-186631642E52}"/>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CDC5F164-7700-EFFC-8DDB-9D367C282D35}"/>
              </a:ext>
            </a:extLst>
          </p:cNvPr>
          <p:cNvSpPr>
            <a:spLocks noGrp="1"/>
          </p:cNvSpPr>
          <p:nvPr>
            <p:ph type="sldNum" sz="quarter" idx="12"/>
          </p:nvPr>
        </p:nvSpPr>
        <p:spPr/>
        <p:txBody>
          <a:bodyPr/>
          <a:lstStyle/>
          <a:p>
            <a:fld id="{4AD2BE81-221C-4FEF-B65D-B0FE412D9E69}" type="slidenum">
              <a:rPr lang="en-CA" smtClean="0"/>
              <a:t>‹#›</a:t>
            </a:fld>
            <a:endParaRPr lang="en-CA"/>
          </a:p>
        </p:txBody>
      </p:sp>
    </p:spTree>
    <p:extLst>
      <p:ext uri="{BB962C8B-B14F-4D97-AF65-F5344CB8AC3E}">
        <p14:creationId xmlns:p14="http://schemas.microsoft.com/office/powerpoint/2010/main" val="3296650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3B843D-9564-5D32-8DD1-F74EF3BAFB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D6DB56BC-0797-55B4-3557-057F88769C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EEB68FC-23E9-A1F5-6530-258784C547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6DC402-0BEA-41B7-B49B-59A15839D79B}" type="datetimeFigureOut">
              <a:rPr lang="en-CA" smtClean="0"/>
              <a:t>2022-10-12</a:t>
            </a:fld>
            <a:endParaRPr lang="en-CA"/>
          </a:p>
        </p:txBody>
      </p:sp>
      <p:sp>
        <p:nvSpPr>
          <p:cNvPr id="5" name="Footer Placeholder 4">
            <a:extLst>
              <a:ext uri="{FF2B5EF4-FFF2-40B4-BE49-F238E27FC236}">
                <a16:creationId xmlns:a16="http://schemas.microsoft.com/office/drawing/2014/main" id="{F9F13A5B-9E40-3F4F-1C8C-2037F1E5A5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B821A192-2FE5-EB3E-03CC-9FC41CC0EC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D2BE81-221C-4FEF-B65D-B0FE412D9E69}" type="slidenum">
              <a:rPr lang="en-CA" smtClean="0"/>
              <a:t>‹#›</a:t>
            </a:fld>
            <a:endParaRPr lang="en-CA"/>
          </a:p>
        </p:txBody>
      </p:sp>
    </p:spTree>
    <p:extLst>
      <p:ext uri="{BB962C8B-B14F-4D97-AF65-F5344CB8AC3E}">
        <p14:creationId xmlns:p14="http://schemas.microsoft.com/office/powerpoint/2010/main" val="1541580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https://cloudfront.ualberta.ca/-/media/research/reo/human-ethics-files/forms-files/guidelines-for-differentiating-among-research.pdf" TargetMode="External"/><Relationship Id="rId2" Type="http://schemas.openxmlformats.org/officeDocument/2006/relationships/hyperlink" Target="https://cloudfront.ualberta.ca/-/media/research/reo/human-ethics-files/forms-files/guidelines-for-oral-consent.pdf" TargetMode="External"/><Relationship Id="rId1" Type="http://schemas.openxmlformats.org/officeDocument/2006/relationships/slideLayout" Target="../slideLayouts/slideLayout12.xml"/><Relationship Id="rId6" Type="http://schemas.openxmlformats.org/officeDocument/2006/relationships/hyperlink" Target="https://www.ualberta.ca/research/media-library/reo/human-ethics-files/forms-files/electronic-consent-guidelines-2021-01-18.pdf" TargetMode="External"/><Relationship Id="rId5" Type="http://schemas.openxmlformats.org/officeDocument/2006/relationships/hyperlink" Target="https://cloudfront.ualberta.ca/-/media/research/reo/human-ethics-files/forms-files/2019-02-01-use-of-email-guidance.pdf" TargetMode="External"/><Relationship Id="rId4" Type="http://schemas.openxmlformats.org/officeDocument/2006/relationships/hyperlink" Target="https://cloudfront.ualberta.ca/-/media/research/reo/human-ethics-files/forms-files/2020-06-10-recruitment-guideline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hyperlink" Target="https://docs.google.com/forms/d/e/1FAIpQLSdF7zSkkCleXK-mwjgyIV9BSVLBaIOR6OYsXJLluw59G2io0A/viewfor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837137" y="687689"/>
            <a:ext cx="8506855" cy="892552"/>
          </a:xfrm>
        </p:spPr>
        <p:txBody>
          <a:bodyPr/>
          <a:lstStyle/>
          <a:p>
            <a:r>
              <a:rPr lang="en-US" dirty="0"/>
              <a:t>Completing the New Ethics Application Form: Ethical Issues and Things to Consider</a:t>
            </a:r>
          </a:p>
        </p:txBody>
      </p:sp>
      <p:sp>
        <p:nvSpPr>
          <p:cNvPr id="4" name="Text Placeholder 3"/>
          <p:cNvSpPr>
            <a:spLocks noGrp="1"/>
          </p:cNvSpPr>
          <p:nvPr>
            <p:ph type="body" sz="quarter" idx="15"/>
          </p:nvPr>
        </p:nvSpPr>
        <p:spPr>
          <a:xfrm>
            <a:off x="417516" y="1651000"/>
            <a:ext cx="11258017" cy="1340119"/>
          </a:xfrm>
        </p:spPr>
        <p:txBody>
          <a:bodyPr/>
          <a:lstStyle/>
          <a:p>
            <a:r>
              <a:rPr lang="en-US" dirty="0"/>
              <a:t>Charmaine Kabatoff</a:t>
            </a:r>
          </a:p>
          <a:p>
            <a:r>
              <a:rPr lang="en-US" dirty="0"/>
              <a:t>Kim Kordov</a:t>
            </a:r>
          </a:p>
          <a:p>
            <a:r>
              <a:rPr lang="en-US" dirty="0"/>
              <a:t>University of Alberta Research Ethics Office</a:t>
            </a:r>
          </a:p>
          <a:p>
            <a:r>
              <a:rPr lang="en-US" dirty="0"/>
              <a:t>October 13, 2022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88BA1E3-B458-CEDD-BD03-883FCFB9B5B1}"/>
              </a:ext>
            </a:extLst>
          </p:cNvPr>
          <p:cNvSpPr>
            <a:spLocks noGrp="1"/>
          </p:cNvSpPr>
          <p:nvPr>
            <p:ph type="body" idx="1"/>
          </p:nvPr>
        </p:nvSpPr>
        <p:spPr/>
        <p:txBody>
          <a:bodyPr/>
          <a:lstStyle/>
          <a:p>
            <a:pPr lvl="0" indent="-457200" algn="l" rtl="0">
              <a:spcBef>
                <a:spcPts val="0"/>
              </a:spcBef>
              <a:spcAft>
                <a:spcPts val="0"/>
              </a:spcAft>
              <a:buAutoNum type="arabicPeriod"/>
            </a:pPr>
            <a:r>
              <a:rPr lang="en-US" sz="2000" dirty="0"/>
              <a:t>Consent shall be given voluntarily.	</a:t>
            </a:r>
          </a:p>
          <a:p>
            <a:pPr marL="228600" lvl="0" algn="l" rtl="0">
              <a:spcBef>
                <a:spcPts val="0"/>
              </a:spcBef>
              <a:spcAft>
                <a:spcPts val="0"/>
              </a:spcAft>
              <a:buAutoNum type="arabicPeriod"/>
            </a:pPr>
            <a:r>
              <a:rPr lang="en-US" sz="2000" dirty="0"/>
              <a:t>   Consent can be withdrawn at any time.</a:t>
            </a:r>
          </a:p>
          <a:p>
            <a:pPr marL="800100" lvl="1" indent="-342900">
              <a:spcBef>
                <a:spcPts val="0"/>
              </a:spcBef>
              <a:buFont typeface="Wingdings" panose="05000000000000000000" pitchFamily="2" charset="2"/>
              <a:buChar char="Ø"/>
            </a:pPr>
            <a:r>
              <a:rPr lang="en-US" sz="1600" dirty="0"/>
              <a:t>No disadvantage or reprisal for withdrawing.</a:t>
            </a:r>
          </a:p>
          <a:p>
            <a:pPr marL="800100" lvl="1" indent="-342900">
              <a:spcBef>
                <a:spcPts val="0"/>
              </a:spcBef>
              <a:buFont typeface="Wingdings" panose="05000000000000000000" pitchFamily="2" charset="2"/>
              <a:buChar char="Ø"/>
            </a:pPr>
            <a:r>
              <a:rPr lang="en-US" sz="1600" dirty="0"/>
              <a:t>The participant can also request the withdrawal of their data.</a:t>
            </a:r>
          </a:p>
          <a:p>
            <a:pPr marL="800100" lvl="1" indent="-342900">
              <a:spcBef>
                <a:spcPts val="0"/>
              </a:spcBef>
              <a:buFont typeface="Wingdings" panose="05000000000000000000" pitchFamily="2" charset="2"/>
              <a:buChar char="Ø"/>
            </a:pPr>
            <a:r>
              <a:rPr lang="en-US" sz="1600" dirty="0"/>
              <a:t>Circumstances where data cannot be removed should be laid out prior to consent.</a:t>
            </a:r>
          </a:p>
          <a:p>
            <a:pPr lvl="0" indent="-457200" algn="l" rtl="0">
              <a:spcBef>
                <a:spcPts val="0"/>
              </a:spcBef>
              <a:spcAft>
                <a:spcPts val="0"/>
              </a:spcAft>
              <a:buAutoNum type="arabicPeriod" startAt="3"/>
            </a:pPr>
            <a:r>
              <a:rPr lang="en-US" sz="2000" dirty="0"/>
              <a:t>Consent shall be informed.</a:t>
            </a:r>
          </a:p>
          <a:p>
            <a:pPr marL="742950" lvl="1" indent="-285750">
              <a:spcBef>
                <a:spcPts val="0"/>
              </a:spcBef>
              <a:buFont typeface="Wingdings" panose="05000000000000000000" pitchFamily="2" charset="2"/>
              <a:buChar char="Ø"/>
            </a:pPr>
            <a:r>
              <a:rPr lang="en-US" sz="1600" dirty="0"/>
              <a:t>Involves full disclosure of all information necessary for making an informed decision.</a:t>
            </a:r>
          </a:p>
          <a:p>
            <a:pPr marL="742950" lvl="1" indent="-285750">
              <a:spcBef>
                <a:spcPts val="0"/>
              </a:spcBef>
              <a:buFont typeface="Wingdings" panose="05000000000000000000" pitchFamily="2" charset="2"/>
              <a:buChar char="Ø"/>
            </a:pPr>
            <a:r>
              <a:rPr lang="en-US" sz="1600" dirty="0"/>
              <a:t>Provided in a format that ensures understanding.  See </a:t>
            </a:r>
            <a:r>
              <a:rPr lang="en-US" sz="1600" dirty="0">
                <a:solidFill>
                  <a:srgbClr val="FF0000"/>
                </a:solidFill>
              </a:rPr>
              <a:t>Forms Cabinet </a:t>
            </a:r>
            <a:r>
              <a:rPr lang="en-US" sz="1600" dirty="0"/>
              <a:t>at </a:t>
            </a:r>
            <a:r>
              <a:rPr lang="en-US" sz="1600" dirty="0">
                <a:solidFill>
                  <a:srgbClr val="00B050"/>
                </a:solidFill>
              </a:rPr>
              <a:t>uab.ca/</a:t>
            </a:r>
            <a:r>
              <a:rPr lang="en-US" sz="1600" dirty="0" err="1">
                <a:solidFill>
                  <a:srgbClr val="00B050"/>
                </a:solidFill>
              </a:rPr>
              <a:t>reo</a:t>
            </a:r>
            <a:endParaRPr lang="en-US" sz="1600" dirty="0"/>
          </a:p>
          <a:p>
            <a:pPr marL="457200" lvl="1" indent="0">
              <a:spcBef>
                <a:spcPts val="0"/>
              </a:spcBef>
            </a:pPr>
            <a:r>
              <a:rPr lang="en-US" sz="1600" dirty="0"/>
              <a:t>     for templates.</a:t>
            </a:r>
          </a:p>
          <a:p>
            <a:pPr lvl="0" indent="-457200" algn="l" rtl="0">
              <a:spcBef>
                <a:spcPts val="0"/>
              </a:spcBef>
              <a:spcAft>
                <a:spcPts val="0"/>
              </a:spcAft>
              <a:buAutoNum type="arabicPeriod" startAt="4"/>
            </a:pPr>
            <a:r>
              <a:rPr lang="en-US" sz="2000" dirty="0"/>
              <a:t>Consent should be an ongoing process.</a:t>
            </a:r>
          </a:p>
          <a:p>
            <a:pPr marL="742950" lvl="1" indent="-285750">
              <a:spcBef>
                <a:spcPts val="0"/>
              </a:spcBef>
              <a:buFont typeface="Wingdings" panose="05000000000000000000" pitchFamily="2" charset="2"/>
              <a:buChar char="Ø"/>
            </a:pPr>
            <a:r>
              <a:rPr lang="en-US" sz="1600" dirty="0"/>
              <a:t>Researchers have an ongoing duty to provide participants and the REB with all information</a:t>
            </a:r>
          </a:p>
          <a:p>
            <a:pPr marL="457200" lvl="1" indent="0">
              <a:spcBef>
                <a:spcPts val="0"/>
              </a:spcBef>
            </a:pPr>
            <a:r>
              <a:rPr lang="en-US" sz="1600" dirty="0"/>
              <a:t>     relevant to the ongoing consent to participate in the research.</a:t>
            </a:r>
          </a:p>
          <a:p>
            <a:pPr marL="742950" lvl="1" indent="-285750">
              <a:spcBef>
                <a:spcPts val="0"/>
              </a:spcBef>
              <a:buFont typeface="Wingdings" panose="05000000000000000000" pitchFamily="2" charset="2"/>
              <a:buChar char="Ø"/>
            </a:pPr>
            <a:r>
              <a:rPr lang="en-US" sz="1600" dirty="0"/>
              <a:t>Researchers have an ongoing ethical and legal obligation to bring to participants’ attention, any changes to the research that may affect them.</a:t>
            </a:r>
          </a:p>
          <a:p>
            <a:endParaRPr lang="en-CA" dirty="0"/>
          </a:p>
        </p:txBody>
      </p:sp>
      <p:sp>
        <p:nvSpPr>
          <p:cNvPr id="3" name="Title 2">
            <a:extLst>
              <a:ext uri="{FF2B5EF4-FFF2-40B4-BE49-F238E27FC236}">
                <a16:creationId xmlns:a16="http://schemas.microsoft.com/office/drawing/2014/main" id="{06E080BE-A1ED-7995-9239-7CE17942B855}"/>
              </a:ext>
            </a:extLst>
          </p:cNvPr>
          <p:cNvSpPr>
            <a:spLocks noGrp="1"/>
          </p:cNvSpPr>
          <p:nvPr>
            <p:ph type="title"/>
          </p:nvPr>
        </p:nvSpPr>
        <p:spPr/>
        <p:txBody>
          <a:bodyPr/>
          <a:lstStyle/>
          <a:p>
            <a:r>
              <a:rPr lang="en-US" sz="3600" dirty="0"/>
              <a:t>CONSENT: GENERAL PRINCIPLES</a:t>
            </a:r>
            <a:endParaRPr lang="en-CA" sz="3600" dirty="0"/>
          </a:p>
        </p:txBody>
      </p:sp>
    </p:spTree>
    <p:extLst>
      <p:ext uri="{BB962C8B-B14F-4D97-AF65-F5344CB8AC3E}">
        <p14:creationId xmlns:p14="http://schemas.microsoft.com/office/powerpoint/2010/main" val="595655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7F66B6F-1ED8-B59B-834B-F231E41A34AD}"/>
              </a:ext>
            </a:extLst>
          </p:cNvPr>
          <p:cNvSpPr>
            <a:spLocks noGrp="1"/>
          </p:cNvSpPr>
          <p:nvPr>
            <p:ph type="body" idx="1"/>
          </p:nvPr>
        </p:nvSpPr>
        <p:spPr/>
        <p:txBody>
          <a:bodyPr/>
          <a:lstStyle/>
          <a:p>
            <a:pPr marL="332485" lvl="0" indent="-342900" algn="l" rtl="0">
              <a:spcBef>
                <a:spcPts val="0"/>
              </a:spcBef>
              <a:spcAft>
                <a:spcPts val="0"/>
              </a:spcAft>
              <a:buClr>
                <a:schemeClr val="dk1"/>
              </a:buClr>
              <a:buSzPct val="100000"/>
              <a:buFont typeface="Wingdings" panose="05000000000000000000" pitchFamily="2" charset="2"/>
              <a:buChar char="Ø"/>
            </a:pPr>
            <a:r>
              <a:rPr lang="en-US" sz="2000" dirty="0"/>
              <a:t>Written consent is a common means of demonstrating consent.  Some agencies mandate written consent ( i.e., Health Canada).</a:t>
            </a:r>
          </a:p>
          <a:p>
            <a:pPr marL="332485" lvl="0" indent="-342900" algn="l" rtl="0">
              <a:spcBef>
                <a:spcPts val="1800"/>
              </a:spcBef>
              <a:spcAft>
                <a:spcPts val="0"/>
              </a:spcAft>
              <a:buClr>
                <a:schemeClr val="dk1"/>
              </a:buClr>
              <a:buSzPct val="100000"/>
              <a:buFont typeface="Wingdings" panose="05000000000000000000" pitchFamily="2" charset="2"/>
              <a:buChar char="Ø"/>
            </a:pPr>
            <a:r>
              <a:rPr lang="en-US" sz="2000" dirty="0"/>
              <a:t>Consent for access to health information must be written or electronic (HIA Section 34).</a:t>
            </a:r>
          </a:p>
          <a:p>
            <a:pPr marL="332485" lvl="0" indent="-342900" algn="l" rtl="0">
              <a:spcBef>
                <a:spcPts val="1800"/>
              </a:spcBef>
              <a:spcAft>
                <a:spcPts val="0"/>
              </a:spcAft>
              <a:buClr>
                <a:schemeClr val="dk1"/>
              </a:buClr>
              <a:buSzPct val="100000"/>
              <a:buFont typeface="Wingdings" panose="05000000000000000000" pitchFamily="2" charset="2"/>
              <a:buChar char="Ø"/>
            </a:pPr>
            <a:r>
              <a:rPr lang="en-US" sz="2000" dirty="0"/>
              <a:t>Oral consent, electronic consent or other means may be approved by the REB.</a:t>
            </a:r>
          </a:p>
          <a:p>
            <a:pPr marL="332485" lvl="0" indent="-342900" algn="l" rtl="0">
              <a:spcBef>
                <a:spcPts val="1800"/>
              </a:spcBef>
              <a:spcAft>
                <a:spcPts val="0"/>
              </a:spcAft>
              <a:buClr>
                <a:schemeClr val="dk1"/>
              </a:buClr>
              <a:buSzPct val="100000"/>
              <a:buFont typeface="Wingdings" panose="05000000000000000000" pitchFamily="2" charset="2"/>
              <a:buChar char="Ø"/>
            </a:pPr>
            <a:r>
              <a:rPr lang="en-US" sz="2000" dirty="0"/>
              <a:t>Recording of consent via electronic means or field notes.</a:t>
            </a:r>
          </a:p>
          <a:p>
            <a:pPr marL="332485" lvl="0" indent="-342900" algn="l" rtl="0">
              <a:spcBef>
                <a:spcPts val="1800"/>
              </a:spcBef>
              <a:spcAft>
                <a:spcPts val="0"/>
              </a:spcAft>
              <a:buClr>
                <a:schemeClr val="dk1"/>
              </a:buClr>
              <a:buSzPct val="100000"/>
              <a:buFont typeface="Wingdings" panose="05000000000000000000" pitchFamily="2" charset="2"/>
              <a:buChar char="Ø"/>
            </a:pPr>
            <a:r>
              <a:rPr lang="en-US" sz="2000" dirty="0"/>
              <a:t>Consent can be demonstrated by actions of the participant (i.e., implied consent).</a:t>
            </a:r>
          </a:p>
          <a:p>
            <a:pPr marL="332485" lvl="0" indent="-342900" algn="l" rtl="0">
              <a:spcBef>
                <a:spcPts val="1800"/>
              </a:spcBef>
              <a:spcAft>
                <a:spcPts val="0"/>
              </a:spcAft>
              <a:buClr>
                <a:schemeClr val="dk1"/>
              </a:buClr>
              <a:buSzPct val="100000"/>
              <a:buFont typeface="Wingdings" panose="05000000000000000000" pitchFamily="2" charset="2"/>
              <a:buChar char="Ø"/>
            </a:pPr>
            <a:r>
              <a:rPr lang="en-US" sz="2000" dirty="0"/>
              <a:t>Participant should be provided with an information letter whenever possible. </a:t>
            </a:r>
          </a:p>
          <a:p>
            <a:endParaRPr lang="en-CA" dirty="0"/>
          </a:p>
        </p:txBody>
      </p:sp>
      <p:sp>
        <p:nvSpPr>
          <p:cNvPr id="3" name="Title 2">
            <a:extLst>
              <a:ext uri="{FF2B5EF4-FFF2-40B4-BE49-F238E27FC236}">
                <a16:creationId xmlns:a16="http://schemas.microsoft.com/office/drawing/2014/main" id="{BFEB1442-8B93-AAC1-BE4D-9388CE3952BC}"/>
              </a:ext>
            </a:extLst>
          </p:cNvPr>
          <p:cNvSpPr>
            <a:spLocks noGrp="1"/>
          </p:cNvSpPr>
          <p:nvPr>
            <p:ph type="title"/>
          </p:nvPr>
        </p:nvSpPr>
        <p:spPr/>
        <p:txBody>
          <a:bodyPr/>
          <a:lstStyle/>
          <a:p>
            <a:r>
              <a:rPr lang="en-US" sz="3600" dirty="0"/>
              <a:t>DOCUMENTING INFORMED CONSENT</a:t>
            </a:r>
            <a:endParaRPr lang="en-CA" sz="3600" dirty="0"/>
          </a:p>
        </p:txBody>
      </p:sp>
    </p:spTree>
    <p:extLst>
      <p:ext uri="{BB962C8B-B14F-4D97-AF65-F5344CB8AC3E}">
        <p14:creationId xmlns:p14="http://schemas.microsoft.com/office/powerpoint/2010/main" val="1416659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A4318FC-C7B9-6576-64FA-13020EDABD39}"/>
              </a:ext>
            </a:extLst>
          </p:cNvPr>
          <p:cNvSpPr>
            <a:spLocks noGrp="1"/>
          </p:cNvSpPr>
          <p:nvPr>
            <p:ph type="body" idx="1"/>
          </p:nvPr>
        </p:nvSpPr>
        <p:spPr/>
        <p:txBody>
          <a:bodyPr/>
          <a:lstStyle/>
          <a:p>
            <a:pPr marL="342900" lvl="0" indent="-327875" algn="l" rtl="0">
              <a:lnSpc>
                <a:spcPct val="80000"/>
              </a:lnSpc>
              <a:spcBef>
                <a:spcPts val="0"/>
              </a:spcBef>
              <a:spcAft>
                <a:spcPts val="0"/>
              </a:spcAft>
              <a:buClr>
                <a:schemeClr val="dk1"/>
              </a:buClr>
              <a:buSzPct val="100000"/>
              <a:buChar char="•"/>
            </a:pPr>
            <a:r>
              <a:rPr lang="en-US" sz="2000" dirty="0"/>
              <a:t>Access to records/data</a:t>
            </a:r>
          </a:p>
          <a:p>
            <a:pPr marL="803275" lvl="2">
              <a:lnSpc>
                <a:spcPct val="80000"/>
              </a:lnSpc>
              <a:spcBef>
                <a:spcPts val="600"/>
              </a:spcBef>
              <a:buSzPct val="63797"/>
              <a:buFont typeface="Wingdings" panose="05000000000000000000" pitchFamily="2" charset="2"/>
              <a:buChar char="Ø"/>
            </a:pPr>
            <a:r>
              <a:rPr lang="en-US" sz="1600" b="1" dirty="0"/>
              <a:t>Participants identified as a “code”</a:t>
            </a:r>
          </a:p>
          <a:p>
            <a:pPr marL="803275" lvl="2">
              <a:lnSpc>
                <a:spcPct val="80000"/>
              </a:lnSpc>
              <a:buSzPct val="63797"/>
              <a:buFont typeface="Wingdings" panose="05000000000000000000" pitchFamily="2" charset="2"/>
              <a:buChar char="Ø"/>
            </a:pPr>
            <a:r>
              <a:rPr lang="en-US" sz="1600" b="1" dirty="0"/>
              <a:t>Who will have the link?</a:t>
            </a:r>
          </a:p>
          <a:p>
            <a:pPr marL="342900" lvl="0" indent="-327875" algn="l" rtl="0">
              <a:lnSpc>
                <a:spcPct val="80000"/>
              </a:lnSpc>
              <a:spcBef>
                <a:spcPts val="2400"/>
              </a:spcBef>
              <a:spcAft>
                <a:spcPts val="0"/>
              </a:spcAft>
              <a:buClr>
                <a:schemeClr val="dk1"/>
              </a:buClr>
              <a:buSzPct val="100000"/>
              <a:buChar char="•"/>
            </a:pPr>
            <a:r>
              <a:rPr lang="en-US" sz="2000" dirty="0"/>
              <a:t>Security of records</a:t>
            </a:r>
          </a:p>
          <a:p>
            <a:pPr marL="803275" lvl="2">
              <a:lnSpc>
                <a:spcPct val="80000"/>
              </a:lnSpc>
              <a:spcBef>
                <a:spcPts val="600"/>
              </a:spcBef>
              <a:buFont typeface="Wingdings" panose="05000000000000000000" pitchFamily="2" charset="2"/>
              <a:buChar char="Ø"/>
            </a:pPr>
            <a:r>
              <a:rPr lang="en-US" sz="1600" b="1" dirty="0"/>
              <a:t>	Who will have access?</a:t>
            </a:r>
          </a:p>
          <a:p>
            <a:pPr marL="803275" lvl="2">
              <a:lnSpc>
                <a:spcPct val="80000"/>
              </a:lnSpc>
              <a:buSzPct val="63797"/>
              <a:buFont typeface="Wingdings" panose="05000000000000000000" pitchFamily="2" charset="2"/>
              <a:buChar char="Ø"/>
            </a:pPr>
            <a:r>
              <a:rPr lang="en-US" sz="1600" b="1" dirty="0"/>
              <a:t>	Paper records, kept in a locked office </a:t>
            </a:r>
          </a:p>
          <a:p>
            <a:pPr marL="803275" lvl="2">
              <a:lnSpc>
                <a:spcPct val="80000"/>
              </a:lnSpc>
              <a:buSzPct val="63797"/>
              <a:buFont typeface="Wingdings" panose="05000000000000000000" pitchFamily="2" charset="2"/>
              <a:buChar char="Ø"/>
            </a:pPr>
            <a:r>
              <a:rPr lang="en-US" sz="1600" b="1" dirty="0"/>
              <a:t>	Electronic Records – password </a:t>
            </a:r>
          </a:p>
          <a:p>
            <a:pPr marL="803275" lvl="2">
              <a:lnSpc>
                <a:spcPct val="80000"/>
              </a:lnSpc>
              <a:buSzPct val="63797"/>
              <a:buFont typeface="Wingdings" panose="05000000000000000000" pitchFamily="2" charset="2"/>
              <a:buChar char="Ø"/>
            </a:pPr>
            <a:r>
              <a:rPr lang="en-US" sz="1600" b="1" dirty="0"/>
              <a:t>	protected and encrypted</a:t>
            </a:r>
          </a:p>
          <a:p>
            <a:pPr marL="342900" lvl="0" indent="-327875" algn="l" rtl="0">
              <a:lnSpc>
                <a:spcPct val="80000"/>
              </a:lnSpc>
              <a:spcBef>
                <a:spcPts val="2400"/>
              </a:spcBef>
              <a:spcAft>
                <a:spcPts val="0"/>
              </a:spcAft>
              <a:buClr>
                <a:schemeClr val="dk1"/>
              </a:buClr>
              <a:buSzPct val="100000"/>
              <a:buChar char="•"/>
            </a:pPr>
            <a:r>
              <a:rPr lang="en-US" sz="2000" dirty="0"/>
              <a:t>Storage of Data</a:t>
            </a:r>
          </a:p>
          <a:p>
            <a:pPr marL="800100" lvl="1" indent="-342900">
              <a:lnSpc>
                <a:spcPct val="80000"/>
              </a:lnSpc>
              <a:spcBef>
                <a:spcPts val="1800"/>
              </a:spcBef>
              <a:buSzPct val="68664"/>
              <a:buFont typeface="Wingdings" panose="05000000000000000000" pitchFamily="2" charset="2"/>
              <a:buChar char="Ø"/>
            </a:pPr>
            <a:r>
              <a:rPr lang="en-US" sz="1600" dirty="0"/>
              <a:t>	 5 years per University policy</a:t>
            </a:r>
          </a:p>
          <a:p>
            <a:pPr marL="803275" lvl="2">
              <a:lnSpc>
                <a:spcPct val="80000"/>
              </a:lnSpc>
              <a:spcBef>
                <a:spcPts val="600"/>
              </a:spcBef>
              <a:buSzPct val="63797"/>
              <a:buFont typeface="Wingdings" panose="05000000000000000000" pitchFamily="2" charset="2"/>
              <a:buChar char="Ø"/>
            </a:pPr>
            <a:r>
              <a:rPr lang="en-US" sz="1600" b="1" dirty="0"/>
              <a:t>	15 years if conducted under Division 5</a:t>
            </a:r>
          </a:p>
          <a:p>
            <a:endParaRPr lang="en-CA" dirty="0"/>
          </a:p>
        </p:txBody>
      </p:sp>
      <p:sp>
        <p:nvSpPr>
          <p:cNvPr id="3" name="Title 2">
            <a:extLst>
              <a:ext uri="{FF2B5EF4-FFF2-40B4-BE49-F238E27FC236}">
                <a16:creationId xmlns:a16="http://schemas.microsoft.com/office/drawing/2014/main" id="{AECBFDB0-D529-6787-39A4-292F0836660E}"/>
              </a:ext>
            </a:extLst>
          </p:cNvPr>
          <p:cNvSpPr>
            <a:spLocks noGrp="1"/>
          </p:cNvSpPr>
          <p:nvPr>
            <p:ph type="title"/>
          </p:nvPr>
        </p:nvSpPr>
        <p:spPr/>
        <p:txBody>
          <a:bodyPr/>
          <a:lstStyle/>
          <a:p>
            <a:r>
              <a:rPr lang="en-US" sz="3600" dirty="0"/>
              <a:t>PRIVACY/CONFIDENTIALITY</a:t>
            </a:r>
            <a:endParaRPr lang="en-CA" sz="3600" dirty="0"/>
          </a:p>
        </p:txBody>
      </p:sp>
    </p:spTree>
    <p:extLst>
      <p:ext uri="{BB962C8B-B14F-4D97-AF65-F5344CB8AC3E}">
        <p14:creationId xmlns:p14="http://schemas.microsoft.com/office/powerpoint/2010/main" val="1412013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2B98472-A19E-023F-DD8E-E4FC9F0735F7}"/>
              </a:ext>
            </a:extLst>
          </p:cNvPr>
          <p:cNvSpPr>
            <a:spLocks noGrp="1"/>
          </p:cNvSpPr>
          <p:nvPr>
            <p:ph type="body" idx="1"/>
          </p:nvPr>
        </p:nvSpPr>
        <p:spPr>
          <a:xfrm>
            <a:off x="1085851" y="1566333"/>
            <a:ext cx="10005482" cy="3886199"/>
          </a:xfrm>
        </p:spPr>
        <p:txBody>
          <a:bodyPr/>
          <a:lstStyle/>
          <a:p>
            <a:pPr marL="342900" lvl="0" indent="-342900" algn="l" rtl="0">
              <a:lnSpc>
                <a:spcPct val="90000"/>
              </a:lnSpc>
              <a:spcBef>
                <a:spcPts val="1000"/>
              </a:spcBef>
              <a:spcAft>
                <a:spcPts val="0"/>
              </a:spcAft>
              <a:buClr>
                <a:schemeClr val="lt1"/>
              </a:buClr>
              <a:buSzPts val="2200"/>
              <a:buFont typeface="Wingdings" panose="05000000000000000000" pitchFamily="2" charset="2"/>
              <a:buChar char="Ø"/>
            </a:pPr>
            <a:r>
              <a:rPr lang="en-US" dirty="0"/>
              <a:t>Researcher must ensure that privacy and security policies of the electronic platform of choice meet the University standards at minimum.  If you are unsure of the platform, check with the Office of Information &amp; Privacy.</a:t>
            </a:r>
          </a:p>
          <a:p>
            <a:pPr marL="342900" lvl="0" indent="-342900" algn="l" rtl="0">
              <a:lnSpc>
                <a:spcPct val="90000"/>
              </a:lnSpc>
              <a:spcBef>
                <a:spcPts val="1000"/>
              </a:spcBef>
              <a:spcAft>
                <a:spcPts val="0"/>
              </a:spcAft>
              <a:buClr>
                <a:schemeClr val="lt1"/>
              </a:buClr>
              <a:buSzPts val="2200"/>
              <a:buFont typeface="Wingdings" panose="05000000000000000000" pitchFamily="2" charset="2"/>
              <a:buChar char="Ø"/>
            </a:pPr>
            <a:r>
              <a:rPr lang="en-US" dirty="0"/>
              <a:t>Consider use of recordings (audio/video) and the storage of electronic data.  Are these held on local servers?</a:t>
            </a:r>
          </a:p>
          <a:p>
            <a:pPr marL="342900" lvl="0" indent="-342900" algn="l" rtl="0">
              <a:lnSpc>
                <a:spcPct val="90000"/>
              </a:lnSpc>
              <a:spcBef>
                <a:spcPts val="1000"/>
              </a:spcBef>
              <a:spcAft>
                <a:spcPts val="0"/>
              </a:spcAft>
              <a:buClr>
                <a:schemeClr val="lt1"/>
              </a:buClr>
              <a:buSzPts val="2200"/>
              <a:buFont typeface="Wingdings" panose="05000000000000000000" pitchFamily="2" charset="2"/>
              <a:buChar char="Ø"/>
            </a:pPr>
            <a:r>
              <a:rPr lang="en-US" dirty="0"/>
              <a:t>Unless integral to the research, participant should be given the option to participate with the camera off. i.e., may not be possible where observation of the participant is required.</a:t>
            </a:r>
          </a:p>
          <a:p>
            <a:pPr marL="342900" lvl="0" indent="-342900" algn="l" rtl="0">
              <a:lnSpc>
                <a:spcPct val="90000"/>
              </a:lnSpc>
              <a:spcBef>
                <a:spcPts val="1000"/>
              </a:spcBef>
              <a:spcAft>
                <a:spcPts val="0"/>
              </a:spcAft>
              <a:buClr>
                <a:schemeClr val="lt1"/>
              </a:buClr>
              <a:buSzPts val="2200"/>
              <a:buFont typeface="Wingdings" panose="05000000000000000000" pitchFamily="2" charset="2"/>
              <a:buChar char="Ø"/>
            </a:pPr>
            <a:r>
              <a:rPr lang="en-US" dirty="0"/>
              <a:t>Consider the use of pseudonyms in group research.</a:t>
            </a:r>
          </a:p>
          <a:p>
            <a:endParaRPr lang="en-CA" dirty="0"/>
          </a:p>
        </p:txBody>
      </p:sp>
      <p:sp>
        <p:nvSpPr>
          <p:cNvPr id="3" name="Title 2">
            <a:extLst>
              <a:ext uri="{FF2B5EF4-FFF2-40B4-BE49-F238E27FC236}">
                <a16:creationId xmlns:a16="http://schemas.microsoft.com/office/drawing/2014/main" id="{6BCBD19D-B905-EB2E-3BC4-2B43BE73BEC7}"/>
              </a:ext>
            </a:extLst>
          </p:cNvPr>
          <p:cNvSpPr>
            <a:spLocks noGrp="1"/>
          </p:cNvSpPr>
          <p:nvPr>
            <p:ph type="title"/>
          </p:nvPr>
        </p:nvSpPr>
        <p:spPr/>
        <p:txBody>
          <a:bodyPr/>
          <a:lstStyle/>
          <a:p>
            <a:r>
              <a:rPr lang="en-US" sz="3600" dirty="0"/>
              <a:t>VIRTUAL RESEARCH</a:t>
            </a:r>
            <a:endParaRPr lang="en-CA" sz="3600" dirty="0"/>
          </a:p>
        </p:txBody>
      </p:sp>
    </p:spTree>
    <p:extLst>
      <p:ext uri="{BB962C8B-B14F-4D97-AF65-F5344CB8AC3E}">
        <p14:creationId xmlns:p14="http://schemas.microsoft.com/office/powerpoint/2010/main" val="2794192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F733BFD-2014-C99C-2EB9-BAB3B6CC363C}"/>
              </a:ext>
            </a:extLst>
          </p:cNvPr>
          <p:cNvSpPr>
            <a:spLocks noGrp="1"/>
          </p:cNvSpPr>
          <p:nvPr>
            <p:ph type="body" idx="1"/>
          </p:nvPr>
        </p:nvSpPr>
        <p:spPr/>
        <p:txBody>
          <a:bodyPr/>
          <a:lstStyle/>
          <a:p>
            <a:pPr marL="228600" lvl="0" indent="-207645" algn="l" rtl="0">
              <a:lnSpc>
                <a:spcPct val="90000"/>
              </a:lnSpc>
              <a:spcBef>
                <a:spcPts val="0"/>
              </a:spcBef>
              <a:spcAft>
                <a:spcPts val="0"/>
              </a:spcAft>
              <a:buClr>
                <a:schemeClr val="lt1"/>
              </a:buClr>
              <a:buSzPct val="100000"/>
              <a:buChar char="•"/>
            </a:pPr>
            <a:r>
              <a:rPr lang="en-US" sz="2000" dirty="0">
                <a:solidFill>
                  <a:schemeClr val="dk1"/>
                </a:solidFill>
              </a:rPr>
              <a:t>Guidelines for Oral Consent:</a:t>
            </a:r>
            <a:r>
              <a:rPr lang="en-US" sz="2000" dirty="0"/>
              <a:t> </a:t>
            </a:r>
            <a:r>
              <a:rPr lang="en-US" sz="2000" u="sng" dirty="0">
                <a:solidFill>
                  <a:schemeClr val="hlink"/>
                </a:solidFill>
                <a:hlinkClick r:id="rId2"/>
              </a:rPr>
              <a:t>https://cloudfront.ualberta.ca/-/media/research/reo/human-ethics-files/forms-files/guidelines-for-oral-consent.pdf</a:t>
            </a:r>
            <a:endParaRPr lang="en-US" sz="2000" dirty="0"/>
          </a:p>
          <a:p>
            <a:pPr marL="228600" lvl="0" indent="-207645" algn="l" rtl="0">
              <a:lnSpc>
                <a:spcPct val="90000"/>
              </a:lnSpc>
              <a:spcBef>
                <a:spcPts val="1000"/>
              </a:spcBef>
              <a:spcAft>
                <a:spcPts val="0"/>
              </a:spcAft>
              <a:buClr>
                <a:schemeClr val="lt1"/>
              </a:buClr>
              <a:buSzPct val="100000"/>
              <a:buChar char="•"/>
            </a:pPr>
            <a:r>
              <a:rPr lang="en-US" sz="2000" dirty="0">
                <a:solidFill>
                  <a:srgbClr val="666666"/>
                </a:solidFill>
              </a:rPr>
              <a:t>Guidelines for Differentiating among Research, Program Evaluation and Quality Improvement: </a:t>
            </a:r>
            <a:r>
              <a:rPr lang="en-US" sz="2000" u="sng" dirty="0">
                <a:solidFill>
                  <a:schemeClr val="hlink"/>
                </a:solidFill>
                <a:hlinkClick r:id="rId3"/>
              </a:rPr>
              <a:t>https://cloudfront.ualberta.ca/-/media/research/reo/human-ethics-files/forms-files/guidelines-for-differentiating-among-research.pdf</a:t>
            </a:r>
            <a:endParaRPr lang="en-US" sz="2000" dirty="0"/>
          </a:p>
          <a:p>
            <a:pPr marL="228600" lvl="0" indent="-207645" algn="l" rtl="0">
              <a:lnSpc>
                <a:spcPct val="90000"/>
              </a:lnSpc>
              <a:spcBef>
                <a:spcPts val="1000"/>
              </a:spcBef>
              <a:spcAft>
                <a:spcPts val="0"/>
              </a:spcAft>
              <a:buClr>
                <a:schemeClr val="lt1"/>
              </a:buClr>
              <a:buSzPct val="100000"/>
              <a:buChar char="•"/>
            </a:pPr>
            <a:r>
              <a:rPr lang="en-US" sz="2000" dirty="0">
                <a:solidFill>
                  <a:srgbClr val="666666"/>
                </a:solidFill>
              </a:rPr>
              <a:t>Recruitment Guidelines: </a:t>
            </a:r>
            <a:r>
              <a:rPr lang="en-US" sz="2000" u="sng" dirty="0">
                <a:solidFill>
                  <a:schemeClr val="hlink"/>
                </a:solidFill>
                <a:hlinkClick r:id="rId4"/>
              </a:rPr>
              <a:t>https://cloudfront.ualberta.ca/-/media/research/reo/human-ethics-files/forms-files/2020-06-10-recruitment-guidelines.pdf</a:t>
            </a:r>
            <a:endParaRPr lang="en-US" sz="2000" dirty="0"/>
          </a:p>
          <a:p>
            <a:pPr marL="228600" lvl="0" indent="-207645" algn="l" rtl="0">
              <a:lnSpc>
                <a:spcPct val="90000"/>
              </a:lnSpc>
              <a:spcBef>
                <a:spcPts val="1000"/>
              </a:spcBef>
              <a:spcAft>
                <a:spcPts val="0"/>
              </a:spcAft>
              <a:buClr>
                <a:schemeClr val="lt1"/>
              </a:buClr>
              <a:buSzPct val="100000"/>
              <a:buChar char="•"/>
            </a:pPr>
            <a:r>
              <a:rPr lang="en-US" sz="2000" dirty="0">
                <a:solidFill>
                  <a:srgbClr val="666666"/>
                </a:solidFill>
              </a:rPr>
              <a:t>Use of Email to Communicate with Study Participants Guidance:</a:t>
            </a:r>
            <a:r>
              <a:rPr lang="en-US" sz="2000" dirty="0"/>
              <a:t> </a:t>
            </a:r>
            <a:r>
              <a:rPr lang="en-US" sz="2000" u="sng" dirty="0">
                <a:solidFill>
                  <a:schemeClr val="hlink"/>
                </a:solidFill>
                <a:hlinkClick r:id="rId5"/>
              </a:rPr>
              <a:t>https://cloudfront.ualberta.ca/-/media/research/reo/human-ethics-files/forms-files/2019-02-01-use-of-email-guidance.pdf</a:t>
            </a:r>
            <a:endParaRPr lang="en-US" sz="2000" dirty="0"/>
          </a:p>
          <a:p>
            <a:pPr marL="228600" lvl="0" indent="-186055" algn="l" rtl="0">
              <a:lnSpc>
                <a:spcPct val="90000"/>
              </a:lnSpc>
              <a:spcBef>
                <a:spcPts val="1000"/>
              </a:spcBef>
              <a:spcAft>
                <a:spcPts val="0"/>
              </a:spcAft>
              <a:buSzPct val="81818"/>
              <a:buChar char="•"/>
            </a:pPr>
            <a:r>
              <a:rPr lang="en-US" sz="2000" dirty="0">
                <a:solidFill>
                  <a:srgbClr val="666666"/>
                </a:solidFill>
              </a:rPr>
              <a:t>Electronic Consent Guidelines: </a:t>
            </a:r>
            <a:r>
              <a:rPr lang="en-US" sz="2000" u="sng" dirty="0">
                <a:solidFill>
                  <a:schemeClr val="hlink"/>
                </a:solidFill>
                <a:hlinkClick r:id="rId6"/>
              </a:rPr>
              <a:t>https://www.ualberta.ca/research/media-library/reo/human-ethics-files/forms-files/electronic-consent-guidelines-2021-01-18.pdf</a:t>
            </a:r>
            <a:r>
              <a:rPr lang="en-US" sz="2000" dirty="0"/>
              <a:t> </a:t>
            </a:r>
          </a:p>
          <a:p>
            <a:endParaRPr lang="en-CA" dirty="0"/>
          </a:p>
        </p:txBody>
      </p:sp>
      <p:sp>
        <p:nvSpPr>
          <p:cNvPr id="3" name="Title 2">
            <a:extLst>
              <a:ext uri="{FF2B5EF4-FFF2-40B4-BE49-F238E27FC236}">
                <a16:creationId xmlns:a16="http://schemas.microsoft.com/office/drawing/2014/main" id="{C0EF5B7E-BD7E-D534-4108-1EB5F0BF0FBF}"/>
              </a:ext>
            </a:extLst>
          </p:cNvPr>
          <p:cNvSpPr>
            <a:spLocks noGrp="1"/>
          </p:cNvSpPr>
          <p:nvPr>
            <p:ph type="title"/>
          </p:nvPr>
        </p:nvSpPr>
        <p:spPr/>
        <p:txBody>
          <a:bodyPr/>
          <a:lstStyle/>
          <a:p>
            <a:r>
              <a:rPr lang="en-US" sz="3600" dirty="0"/>
              <a:t>GUIDELINES</a:t>
            </a:r>
            <a:endParaRPr lang="en-CA" sz="3600" dirty="0"/>
          </a:p>
        </p:txBody>
      </p:sp>
    </p:spTree>
    <p:extLst>
      <p:ext uri="{BB962C8B-B14F-4D97-AF65-F5344CB8AC3E}">
        <p14:creationId xmlns:p14="http://schemas.microsoft.com/office/powerpoint/2010/main" val="12014075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3BAE43E-4B03-4746-A8F8-F3D0591F8B72}"/>
              </a:ext>
            </a:extLst>
          </p:cNvPr>
          <p:cNvSpPr>
            <a:spLocks noGrp="1"/>
          </p:cNvSpPr>
          <p:nvPr>
            <p:ph type="body" idx="1"/>
          </p:nvPr>
        </p:nvSpPr>
        <p:spPr/>
        <p:txBody>
          <a:bodyPr/>
          <a:lstStyle/>
          <a:p>
            <a:pPr marL="228600" lvl="0" indent="-228600" algn="l" rtl="0">
              <a:lnSpc>
                <a:spcPct val="90000"/>
              </a:lnSpc>
              <a:spcBef>
                <a:spcPts val="1000"/>
              </a:spcBef>
              <a:spcAft>
                <a:spcPts val="0"/>
              </a:spcAft>
              <a:buClr>
                <a:schemeClr val="lt1"/>
              </a:buClr>
              <a:buSzPts val="2200"/>
              <a:buChar char="•"/>
            </a:pPr>
            <a:r>
              <a:rPr lang="en-US" dirty="0"/>
              <a:t>Charmaine Kabatoff  780-492-0302</a:t>
            </a:r>
          </a:p>
          <a:p>
            <a:pPr marL="228600" lvl="0" indent="-228600" algn="l" rtl="0">
              <a:lnSpc>
                <a:spcPct val="90000"/>
              </a:lnSpc>
              <a:spcBef>
                <a:spcPts val="1000"/>
              </a:spcBef>
              <a:spcAft>
                <a:spcPts val="0"/>
              </a:spcAft>
              <a:buClr>
                <a:schemeClr val="lt1"/>
              </a:buClr>
              <a:buSzPts val="2200"/>
              <a:buChar char="•"/>
            </a:pPr>
            <a:r>
              <a:rPr lang="en-US" dirty="0"/>
              <a:t>Kim Kordov 780-492-6561</a:t>
            </a:r>
          </a:p>
          <a:p>
            <a:pPr marL="228600" lvl="0" indent="-228600" algn="l" rtl="0">
              <a:lnSpc>
                <a:spcPct val="90000"/>
              </a:lnSpc>
              <a:spcBef>
                <a:spcPts val="1000"/>
              </a:spcBef>
              <a:spcAft>
                <a:spcPts val="0"/>
              </a:spcAft>
              <a:buClr>
                <a:schemeClr val="lt1"/>
              </a:buClr>
              <a:buSzPts val="2200"/>
              <a:buChar char="•"/>
            </a:pPr>
            <a:endParaRPr lang="en-US" dirty="0"/>
          </a:p>
          <a:p>
            <a:pPr marL="228600" lvl="0" indent="-228600" algn="l" rtl="0">
              <a:lnSpc>
                <a:spcPct val="90000"/>
              </a:lnSpc>
              <a:spcBef>
                <a:spcPts val="1000"/>
              </a:spcBef>
              <a:spcAft>
                <a:spcPts val="0"/>
              </a:spcAft>
              <a:buClr>
                <a:schemeClr val="lt1"/>
              </a:buClr>
              <a:buSzPts val="2200"/>
              <a:buChar char="•"/>
            </a:pPr>
            <a:endParaRPr lang="en-US" dirty="0"/>
          </a:p>
          <a:p>
            <a:pPr marL="228600" lvl="0" indent="-228600" algn="l" rtl="0">
              <a:lnSpc>
                <a:spcPct val="90000"/>
              </a:lnSpc>
              <a:spcBef>
                <a:spcPts val="1000"/>
              </a:spcBef>
              <a:spcAft>
                <a:spcPts val="0"/>
              </a:spcAft>
              <a:buClr>
                <a:schemeClr val="lt1"/>
              </a:buClr>
              <a:buSzPts val="2200"/>
              <a:buChar char="•"/>
            </a:pPr>
            <a:r>
              <a:rPr lang="en-US" dirty="0"/>
              <a:t>REO Office and ARISE Helpdesk:</a:t>
            </a:r>
          </a:p>
          <a:p>
            <a:pPr marL="228600" lvl="0" indent="-228600" algn="l" rtl="0">
              <a:lnSpc>
                <a:spcPct val="90000"/>
              </a:lnSpc>
              <a:spcBef>
                <a:spcPts val="1000"/>
              </a:spcBef>
              <a:spcAft>
                <a:spcPts val="0"/>
              </a:spcAft>
              <a:buClr>
                <a:schemeClr val="lt1"/>
              </a:buClr>
              <a:buSzPts val="2200"/>
              <a:buChar char="•"/>
            </a:pPr>
            <a:r>
              <a:rPr lang="en-US" dirty="0"/>
              <a:t>Website:  uab.ca/</a:t>
            </a:r>
            <a:r>
              <a:rPr lang="en-US" dirty="0" err="1"/>
              <a:t>reo</a:t>
            </a:r>
            <a:endParaRPr lang="en-US" dirty="0"/>
          </a:p>
          <a:p>
            <a:pPr marL="228600" lvl="0" indent="-228600" algn="l" rtl="0">
              <a:lnSpc>
                <a:spcPct val="90000"/>
              </a:lnSpc>
              <a:spcBef>
                <a:spcPts val="1000"/>
              </a:spcBef>
              <a:spcAft>
                <a:spcPts val="0"/>
              </a:spcAft>
              <a:buClr>
                <a:schemeClr val="lt1"/>
              </a:buClr>
              <a:buSzPts val="2200"/>
              <a:buChar char="•"/>
            </a:pPr>
            <a:r>
              <a:rPr lang="en-US" dirty="0"/>
              <a:t>reoffice@ualberta.ca</a:t>
            </a:r>
          </a:p>
          <a:p>
            <a:endParaRPr lang="en-CA" dirty="0"/>
          </a:p>
        </p:txBody>
      </p:sp>
      <p:sp>
        <p:nvSpPr>
          <p:cNvPr id="3" name="Title 2">
            <a:extLst>
              <a:ext uri="{FF2B5EF4-FFF2-40B4-BE49-F238E27FC236}">
                <a16:creationId xmlns:a16="http://schemas.microsoft.com/office/drawing/2014/main" id="{73B29D8B-9A3F-7763-CC72-89979E34CD50}"/>
              </a:ext>
            </a:extLst>
          </p:cNvPr>
          <p:cNvSpPr>
            <a:spLocks noGrp="1"/>
          </p:cNvSpPr>
          <p:nvPr>
            <p:ph type="title"/>
          </p:nvPr>
        </p:nvSpPr>
        <p:spPr/>
        <p:txBody>
          <a:bodyPr/>
          <a:lstStyle/>
          <a:p>
            <a:r>
              <a:rPr lang="en-US" sz="3600" dirty="0"/>
              <a:t>REO OFFICE</a:t>
            </a:r>
            <a:br>
              <a:rPr lang="en-US" sz="3600" dirty="0"/>
            </a:br>
            <a:endParaRPr lang="en-CA" sz="3600" dirty="0"/>
          </a:p>
        </p:txBody>
      </p:sp>
    </p:spTree>
    <p:extLst>
      <p:ext uri="{BB962C8B-B14F-4D97-AF65-F5344CB8AC3E}">
        <p14:creationId xmlns:p14="http://schemas.microsoft.com/office/powerpoint/2010/main" val="1319839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88C30AF-49F8-C82E-6B17-E3E243C4DB70}"/>
              </a:ext>
            </a:extLst>
          </p:cNvPr>
          <p:cNvSpPr>
            <a:spLocks noGrp="1"/>
          </p:cNvSpPr>
          <p:nvPr>
            <p:ph type="body" idx="1"/>
          </p:nvPr>
        </p:nvSpPr>
        <p:spPr/>
        <p:txBody>
          <a:bodyPr/>
          <a:lstStyle/>
          <a:p>
            <a:pPr marL="228600" lvl="0" indent="-228600" algn="l" rtl="0">
              <a:lnSpc>
                <a:spcPct val="90000"/>
              </a:lnSpc>
              <a:spcBef>
                <a:spcPts val="1000"/>
              </a:spcBef>
              <a:spcAft>
                <a:spcPts val="0"/>
              </a:spcAft>
              <a:buClr>
                <a:schemeClr val="lt1"/>
              </a:buClr>
              <a:buSzPts val="2000"/>
              <a:buChar char="•"/>
            </a:pPr>
            <a:r>
              <a:rPr lang="en-US" sz="2400" dirty="0">
                <a:solidFill>
                  <a:srgbClr val="00B050"/>
                </a:solidFill>
              </a:rPr>
              <a:t>“An undertaking intended to extend knowledge through a disciplined inquiry and/or systematic investigation.” </a:t>
            </a:r>
            <a:endParaRPr lang="en-US" dirty="0">
              <a:solidFill>
                <a:srgbClr val="00B050"/>
              </a:solidFill>
            </a:endParaRPr>
          </a:p>
          <a:p>
            <a:pPr marL="228600" lvl="0" indent="-101600" algn="l" rtl="0">
              <a:lnSpc>
                <a:spcPct val="90000"/>
              </a:lnSpc>
              <a:spcBef>
                <a:spcPts val="1000"/>
              </a:spcBef>
              <a:spcAft>
                <a:spcPts val="0"/>
              </a:spcAft>
              <a:buClr>
                <a:schemeClr val="lt1"/>
              </a:buClr>
              <a:buSzPts val="2000"/>
              <a:buNone/>
            </a:pPr>
            <a:endParaRPr lang="en-US" sz="2400" dirty="0"/>
          </a:p>
          <a:p>
            <a:pPr lvl="0" indent="-457200" algn="l" rtl="0">
              <a:lnSpc>
                <a:spcPct val="90000"/>
              </a:lnSpc>
              <a:spcBef>
                <a:spcPts val="1000"/>
              </a:spcBef>
              <a:spcAft>
                <a:spcPts val="0"/>
              </a:spcAft>
              <a:buClr>
                <a:schemeClr val="lt1"/>
              </a:buClr>
              <a:buSzPts val="2000"/>
              <a:buFont typeface="+mj-lt"/>
              <a:buAutoNum type="arabicParenR"/>
            </a:pPr>
            <a:r>
              <a:rPr lang="en-US" sz="2400" dirty="0"/>
              <a:t>Disciplined inquiry refers to an inquiry that is conducted with the expectation that the method, results and conclusions will be able to withstand the scrutiny of the relevant research community.  </a:t>
            </a:r>
          </a:p>
          <a:p>
            <a:pPr lvl="0" indent="-457200" algn="l" rtl="0">
              <a:lnSpc>
                <a:spcPct val="90000"/>
              </a:lnSpc>
              <a:spcBef>
                <a:spcPts val="1000"/>
              </a:spcBef>
              <a:spcAft>
                <a:spcPts val="0"/>
              </a:spcAft>
              <a:buClr>
                <a:schemeClr val="lt1"/>
              </a:buClr>
              <a:buSzPts val="2000"/>
              <a:buFont typeface="+mj-lt"/>
              <a:buAutoNum type="arabicParenR"/>
            </a:pPr>
            <a:r>
              <a:rPr lang="en-US" dirty="0"/>
              <a:t>Can also be descriptive.</a:t>
            </a:r>
          </a:p>
          <a:p>
            <a:pPr lvl="0" indent="-457200" algn="l" rtl="0">
              <a:lnSpc>
                <a:spcPct val="90000"/>
              </a:lnSpc>
              <a:spcBef>
                <a:spcPts val="1000"/>
              </a:spcBef>
              <a:spcAft>
                <a:spcPts val="0"/>
              </a:spcAft>
              <a:buClr>
                <a:schemeClr val="lt1"/>
              </a:buClr>
              <a:buSzPts val="2000"/>
              <a:buFont typeface="+mj-lt"/>
              <a:buAutoNum type="arabicParenR"/>
            </a:pPr>
            <a:r>
              <a:rPr lang="en-US" sz="2400" dirty="0"/>
              <a:t>Research involving human participants requires review and approval by a Research Ethics Board (REB).</a:t>
            </a:r>
            <a:endParaRPr lang="en-US" dirty="0"/>
          </a:p>
          <a:p>
            <a:endParaRPr lang="en-CA" dirty="0"/>
          </a:p>
        </p:txBody>
      </p:sp>
      <p:sp>
        <p:nvSpPr>
          <p:cNvPr id="3" name="Title 2">
            <a:extLst>
              <a:ext uri="{FF2B5EF4-FFF2-40B4-BE49-F238E27FC236}">
                <a16:creationId xmlns:a16="http://schemas.microsoft.com/office/drawing/2014/main" id="{F2DAF788-ABCF-3D70-6E33-FFB5FE2E8DFE}"/>
              </a:ext>
            </a:extLst>
          </p:cNvPr>
          <p:cNvSpPr>
            <a:spLocks noGrp="1"/>
          </p:cNvSpPr>
          <p:nvPr>
            <p:ph type="title"/>
          </p:nvPr>
        </p:nvSpPr>
        <p:spPr>
          <a:xfrm>
            <a:off x="1085851" y="565655"/>
            <a:ext cx="9997016" cy="695878"/>
          </a:xfrm>
        </p:spPr>
        <p:txBody>
          <a:bodyPr/>
          <a:lstStyle/>
          <a:p>
            <a:r>
              <a:rPr lang="en-US" sz="3600" dirty="0"/>
              <a:t>WHAT IS RESEARCH?</a:t>
            </a:r>
            <a:endParaRPr lang="en-CA" sz="3600" dirty="0"/>
          </a:p>
        </p:txBody>
      </p:sp>
    </p:spTree>
    <p:extLst>
      <p:ext uri="{BB962C8B-B14F-4D97-AF65-F5344CB8AC3E}">
        <p14:creationId xmlns:p14="http://schemas.microsoft.com/office/powerpoint/2010/main" val="3850172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4072D6C-403F-596B-DEFB-75B8EDAA87E6}"/>
              </a:ext>
            </a:extLst>
          </p:cNvPr>
          <p:cNvSpPr>
            <a:spLocks noGrp="1"/>
          </p:cNvSpPr>
          <p:nvPr>
            <p:ph type="body" idx="1"/>
          </p:nvPr>
        </p:nvSpPr>
        <p:spPr>
          <a:xfrm>
            <a:off x="1085851" y="1651000"/>
            <a:ext cx="10083800" cy="3490576"/>
          </a:xfrm>
        </p:spPr>
        <p:txBody>
          <a:bodyPr/>
          <a:lstStyle/>
          <a:p>
            <a:pPr marL="31433" lvl="0" indent="0" algn="l" rtl="0">
              <a:lnSpc>
                <a:spcPct val="90000"/>
              </a:lnSpc>
              <a:spcBef>
                <a:spcPts val="0"/>
              </a:spcBef>
              <a:spcAft>
                <a:spcPts val="0"/>
              </a:spcAft>
              <a:buClr>
                <a:srgbClr val="FF0000"/>
              </a:buClr>
              <a:buSzPct val="100000"/>
            </a:pPr>
            <a:r>
              <a:rPr lang="en-US" b="1" dirty="0">
                <a:solidFill>
                  <a:srgbClr val="FF0000"/>
                </a:solidFill>
              </a:rPr>
              <a:t>Quality Assurance and Quality improvement</a:t>
            </a:r>
            <a:r>
              <a:rPr lang="en-US" dirty="0"/>
              <a:t>, program evaluation activities or performance reviews or testing within normal educational requirements</a:t>
            </a:r>
          </a:p>
          <a:p>
            <a:pPr marL="228600" lvl="0" indent="-197167" algn="l" rtl="0">
              <a:lnSpc>
                <a:spcPct val="90000"/>
              </a:lnSpc>
              <a:spcBef>
                <a:spcPts val="0"/>
              </a:spcBef>
              <a:spcAft>
                <a:spcPts val="0"/>
              </a:spcAft>
              <a:buClr>
                <a:srgbClr val="FF0000"/>
              </a:buClr>
              <a:buSzPct val="100000"/>
              <a:buChar char="•"/>
            </a:pPr>
            <a:endParaRPr lang="en-US" dirty="0"/>
          </a:p>
          <a:p>
            <a:pPr marL="685800" lvl="1" indent="-200025" algn="l" rtl="0">
              <a:lnSpc>
                <a:spcPct val="90000"/>
              </a:lnSpc>
              <a:spcBef>
                <a:spcPts val="500"/>
              </a:spcBef>
              <a:spcAft>
                <a:spcPts val="0"/>
              </a:spcAft>
              <a:buClr>
                <a:schemeClr val="lt1"/>
              </a:buClr>
              <a:buSzPct val="100000"/>
              <a:buFont typeface="Noto Sans Symbols"/>
              <a:buChar char="✔"/>
            </a:pPr>
            <a:r>
              <a:rPr lang="en-US" dirty="0"/>
              <a:t>When used exclusively for assessment, management or improvement purposes</a:t>
            </a:r>
          </a:p>
          <a:p>
            <a:pPr marL="685800" lvl="1" indent="-200025" algn="l" rtl="0">
              <a:lnSpc>
                <a:spcPct val="90000"/>
              </a:lnSpc>
              <a:spcBef>
                <a:spcPts val="500"/>
              </a:spcBef>
              <a:spcAft>
                <a:spcPts val="0"/>
              </a:spcAft>
              <a:buClr>
                <a:schemeClr val="lt1"/>
              </a:buClr>
              <a:buSzPct val="100000"/>
              <a:buFont typeface="Noto Sans Symbols"/>
              <a:buChar char="✔"/>
            </a:pPr>
            <a:r>
              <a:rPr lang="en-US" dirty="0"/>
              <a:t>i.e. assessment of the performance of an organization or its employees, students within the mandate of the organization or according to the terms and condition of employment or training</a:t>
            </a:r>
          </a:p>
          <a:p>
            <a:pPr marL="685800" lvl="1" indent="-200025" algn="l" rtl="0">
              <a:lnSpc>
                <a:spcPct val="90000"/>
              </a:lnSpc>
              <a:spcBef>
                <a:spcPts val="500"/>
              </a:spcBef>
              <a:spcAft>
                <a:spcPts val="0"/>
              </a:spcAft>
              <a:buClr>
                <a:schemeClr val="lt1"/>
              </a:buClr>
              <a:buSzPct val="100000"/>
              <a:buFont typeface="Noto Sans Symbols"/>
              <a:buChar char="✔"/>
            </a:pPr>
            <a:endParaRPr lang="en-US" dirty="0"/>
          </a:p>
          <a:p>
            <a:pPr marL="685800" lvl="1" indent="-190182" algn="l" rtl="0">
              <a:lnSpc>
                <a:spcPct val="90000"/>
              </a:lnSpc>
              <a:spcBef>
                <a:spcPts val="500"/>
              </a:spcBef>
              <a:spcAft>
                <a:spcPts val="0"/>
              </a:spcAft>
              <a:buSzPct val="90000"/>
              <a:buChar char="✔"/>
            </a:pPr>
            <a:r>
              <a:rPr lang="en-US" dirty="0"/>
              <a:t>Use this form to request a determination from the REB: </a:t>
            </a:r>
            <a:r>
              <a:rPr lang="en-US" dirty="0">
                <a:hlinkClick r:id="rId2"/>
              </a:rPr>
              <a:t>Request a Determination Form</a:t>
            </a:r>
            <a:endParaRPr lang="en-US" dirty="0"/>
          </a:p>
          <a:p>
            <a:endParaRPr lang="en-CA" dirty="0"/>
          </a:p>
        </p:txBody>
      </p:sp>
      <p:sp>
        <p:nvSpPr>
          <p:cNvPr id="3" name="Title 2">
            <a:extLst>
              <a:ext uri="{FF2B5EF4-FFF2-40B4-BE49-F238E27FC236}">
                <a16:creationId xmlns:a16="http://schemas.microsoft.com/office/drawing/2014/main" id="{FF096470-C96F-505F-E5BC-C1B0BFBDE226}"/>
              </a:ext>
            </a:extLst>
          </p:cNvPr>
          <p:cNvSpPr>
            <a:spLocks noGrp="1"/>
          </p:cNvSpPr>
          <p:nvPr>
            <p:ph type="title"/>
          </p:nvPr>
        </p:nvSpPr>
        <p:spPr>
          <a:xfrm>
            <a:off x="1085851" y="565655"/>
            <a:ext cx="10083800" cy="670478"/>
          </a:xfrm>
        </p:spPr>
        <p:txBody>
          <a:bodyPr/>
          <a:lstStyle/>
          <a:p>
            <a:r>
              <a:rPr lang="en-US" sz="3600" dirty="0"/>
              <a:t>WHAT IS NOT RESEARCH?</a:t>
            </a:r>
            <a:endParaRPr lang="en-CA" sz="3600" dirty="0"/>
          </a:p>
        </p:txBody>
      </p:sp>
    </p:spTree>
    <p:extLst>
      <p:ext uri="{BB962C8B-B14F-4D97-AF65-F5344CB8AC3E}">
        <p14:creationId xmlns:p14="http://schemas.microsoft.com/office/powerpoint/2010/main" val="3226663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B6723E1-FB1B-7817-24C0-77E1D0BBBE5C}"/>
              </a:ext>
            </a:extLst>
          </p:cNvPr>
          <p:cNvSpPr>
            <a:spLocks noGrp="1"/>
          </p:cNvSpPr>
          <p:nvPr>
            <p:ph type="body" idx="1"/>
          </p:nvPr>
        </p:nvSpPr>
        <p:spPr>
          <a:xfrm>
            <a:off x="1085851" y="2082800"/>
            <a:ext cx="9946216" cy="3318933"/>
          </a:xfrm>
        </p:spPr>
        <p:txBody>
          <a:bodyPr/>
          <a:lstStyle/>
          <a:p>
            <a:pPr marL="228600" lvl="0" indent="-228600" algn="l" rtl="0">
              <a:lnSpc>
                <a:spcPct val="90000"/>
              </a:lnSpc>
              <a:spcBef>
                <a:spcPts val="0"/>
              </a:spcBef>
              <a:spcAft>
                <a:spcPts val="0"/>
              </a:spcAft>
              <a:buClr>
                <a:schemeClr val="lt1"/>
              </a:buClr>
              <a:buSzPts val="2200"/>
              <a:buChar char="•"/>
            </a:pPr>
            <a:r>
              <a:rPr lang="en-US" dirty="0"/>
              <a:t>Research that relies exclusively on publicly available information does not require REB review:</a:t>
            </a:r>
          </a:p>
          <a:p>
            <a:pPr marL="228600" lvl="0" indent="-228600" algn="l" rtl="0">
              <a:lnSpc>
                <a:spcPct val="90000"/>
              </a:lnSpc>
              <a:spcBef>
                <a:spcPts val="0"/>
              </a:spcBef>
              <a:spcAft>
                <a:spcPts val="0"/>
              </a:spcAft>
              <a:buClr>
                <a:schemeClr val="lt1"/>
              </a:buClr>
              <a:buSzPts val="2200"/>
              <a:buChar char="•"/>
            </a:pPr>
            <a:endParaRPr lang="en-US" dirty="0"/>
          </a:p>
          <a:p>
            <a:pPr marL="1200150" lvl="1" indent="-285750" algn="l" rtl="0">
              <a:lnSpc>
                <a:spcPct val="90000"/>
              </a:lnSpc>
              <a:spcBef>
                <a:spcPts val="500"/>
              </a:spcBef>
              <a:spcAft>
                <a:spcPts val="0"/>
              </a:spcAft>
              <a:buClr>
                <a:schemeClr val="lt1"/>
              </a:buClr>
              <a:buSzPts val="2000"/>
              <a:buFont typeface="Wingdings" panose="05000000000000000000" pitchFamily="2" charset="2"/>
              <a:buChar char="Ø"/>
            </a:pPr>
            <a:r>
              <a:rPr lang="en-US" dirty="0"/>
              <a:t>When that information is legally accessible to the public (i.e. Canada census data)</a:t>
            </a:r>
          </a:p>
          <a:p>
            <a:pPr marL="1200150" lvl="1" indent="-285750" algn="l" rtl="0">
              <a:lnSpc>
                <a:spcPct val="90000"/>
              </a:lnSpc>
              <a:spcBef>
                <a:spcPts val="500"/>
              </a:spcBef>
              <a:spcAft>
                <a:spcPts val="0"/>
              </a:spcAft>
              <a:buClr>
                <a:schemeClr val="lt1"/>
              </a:buClr>
              <a:buSzPts val="2000"/>
              <a:buFont typeface="Wingdings" panose="05000000000000000000" pitchFamily="2" charset="2"/>
              <a:buChar char="Ø"/>
            </a:pPr>
            <a:r>
              <a:rPr lang="en-US" dirty="0"/>
              <a:t>When that information is publicly accessible and there is no reasonable expectation of privacy (i.e. Internet accessible information)</a:t>
            </a:r>
          </a:p>
          <a:p>
            <a:pPr marL="228600" lvl="0" indent="-228600" algn="l" rtl="0">
              <a:lnSpc>
                <a:spcPct val="90000"/>
              </a:lnSpc>
              <a:spcBef>
                <a:spcPts val="1000"/>
              </a:spcBef>
              <a:spcAft>
                <a:spcPts val="0"/>
              </a:spcAft>
              <a:buClr>
                <a:schemeClr val="lt1"/>
              </a:buClr>
              <a:buSzPts val="2200"/>
              <a:buChar char="•"/>
            </a:pPr>
            <a:r>
              <a:rPr lang="en-US" dirty="0"/>
              <a:t>Studies that relies exclusively on secondary use of anonymous information so long as the process of data linkage or recording or dissemination of results does not generate identifiable information.</a:t>
            </a:r>
          </a:p>
          <a:p>
            <a:pPr marL="228600" lvl="0" indent="-228600" algn="l" rtl="0">
              <a:lnSpc>
                <a:spcPct val="90000"/>
              </a:lnSpc>
              <a:spcBef>
                <a:spcPts val="1000"/>
              </a:spcBef>
              <a:spcAft>
                <a:spcPts val="0"/>
              </a:spcAft>
              <a:buClr>
                <a:schemeClr val="lt1"/>
              </a:buClr>
              <a:buSzPts val="2200"/>
              <a:buChar char="•"/>
            </a:pPr>
            <a:r>
              <a:rPr lang="en-US" dirty="0"/>
              <a:t>Projects that involve the use of Observation.</a:t>
            </a:r>
          </a:p>
          <a:p>
            <a:endParaRPr lang="en-CA" dirty="0"/>
          </a:p>
        </p:txBody>
      </p:sp>
      <p:sp>
        <p:nvSpPr>
          <p:cNvPr id="3" name="Title 2">
            <a:extLst>
              <a:ext uri="{FF2B5EF4-FFF2-40B4-BE49-F238E27FC236}">
                <a16:creationId xmlns:a16="http://schemas.microsoft.com/office/drawing/2014/main" id="{0E20BC10-5A4D-2695-3AF6-A366003DB0B3}"/>
              </a:ext>
            </a:extLst>
          </p:cNvPr>
          <p:cNvSpPr>
            <a:spLocks noGrp="1"/>
          </p:cNvSpPr>
          <p:nvPr>
            <p:ph type="title"/>
          </p:nvPr>
        </p:nvSpPr>
        <p:spPr/>
        <p:txBody>
          <a:bodyPr/>
          <a:lstStyle/>
          <a:p>
            <a:r>
              <a:rPr lang="en-US" sz="3600" dirty="0"/>
              <a:t>RESEARCH ACTIVITIES EXEMPT FROM REVIEW</a:t>
            </a:r>
            <a:endParaRPr lang="en-CA" sz="3600" dirty="0"/>
          </a:p>
        </p:txBody>
      </p:sp>
    </p:spTree>
    <p:extLst>
      <p:ext uri="{BB962C8B-B14F-4D97-AF65-F5344CB8AC3E}">
        <p14:creationId xmlns:p14="http://schemas.microsoft.com/office/powerpoint/2010/main" val="702724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DD5DD51-0C5B-63EA-0E95-0EF5B3B2B693}"/>
              </a:ext>
            </a:extLst>
          </p:cNvPr>
          <p:cNvSpPr>
            <a:spLocks noGrp="1"/>
          </p:cNvSpPr>
          <p:nvPr>
            <p:ph type="body" idx="1"/>
          </p:nvPr>
        </p:nvSpPr>
        <p:spPr/>
        <p:txBody>
          <a:bodyPr/>
          <a:lstStyle/>
          <a:p>
            <a:pPr marL="228600" lvl="0" indent="-228600" algn="l" rtl="0">
              <a:lnSpc>
                <a:spcPct val="90000"/>
              </a:lnSpc>
              <a:spcBef>
                <a:spcPts val="0"/>
              </a:spcBef>
              <a:spcAft>
                <a:spcPts val="0"/>
              </a:spcAft>
              <a:buClr>
                <a:schemeClr val="lt1"/>
              </a:buClr>
              <a:buSzPct val="100000"/>
              <a:buChar char="•"/>
            </a:pPr>
            <a:r>
              <a:rPr lang="en-US" sz="2000" dirty="0"/>
              <a:t>Each panel meets monthly; schedule posted on the website (uab.ca/</a:t>
            </a:r>
            <a:r>
              <a:rPr lang="en-US" sz="2000" dirty="0" err="1"/>
              <a:t>reo</a:t>
            </a:r>
            <a:r>
              <a:rPr lang="en-US" sz="2000" dirty="0"/>
              <a:t>)</a:t>
            </a:r>
          </a:p>
          <a:p>
            <a:pPr marL="228600" lvl="0" indent="-228600" algn="l" rtl="0">
              <a:lnSpc>
                <a:spcPct val="90000"/>
              </a:lnSpc>
              <a:spcBef>
                <a:spcPts val="1000"/>
              </a:spcBef>
              <a:spcAft>
                <a:spcPts val="0"/>
              </a:spcAft>
              <a:buClr>
                <a:schemeClr val="lt1"/>
              </a:buClr>
              <a:buSzPct val="100000"/>
              <a:buChar char="•"/>
            </a:pPr>
            <a:r>
              <a:rPr lang="en-US" sz="2000" dirty="0"/>
              <a:t>Two types of Review Streams – Full Board or Delegated.</a:t>
            </a:r>
            <a:endParaRPr lang="en-US" dirty="0"/>
          </a:p>
          <a:p>
            <a:pPr marL="457200" lvl="1" indent="0" algn="l" rtl="0">
              <a:lnSpc>
                <a:spcPct val="90000"/>
              </a:lnSpc>
              <a:spcBef>
                <a:spcPts val="500"/>
              </a:spcBef>
              <a:spcAft>
                <a:spcPts val="0"/>
              </a:spcAft>
              <a:buClr>
                <a:schemeClr val="lt1"/>
              </a:buClr>
              <a:buSzPct val="100000"/>
              <a:buNone/>
            </a:pPr>
            <a:endParaRPr lang="en-US" dirty="0"/>
          </a:p>
          <a:p>
            <a:pPr marL="685800" lvl="1" indent="-228600" algn="l" rtl="0">
              <a:lnSpc>
                <a:spcPct val="90000"/>
              </a:lnSpc>
              <a:spcBef>
                <a:spcPts val="500"/>
              </a:spcBef>
              <a:spcAft>
                <a:spcPts val="0"/>
              </a:spcAft>
              <a:buClr>
                <a:schemeClr val="lt1"/>
              </a:buClr>
              <a:buSzPct val="100000"/>
              <a:buFont typeface="Noto Sans Symbols"/>
              <a:buChar char="⮚"/>
            </a:pPr>
            <a:r>
              <a:rPr lang="en-US" dirty="0"/>
              <a:t>Type of review is related to the level of risk and whether the study is classified as above or below </a:t>
            </a:r>
            <a:r>
              <a:rPr lang="en-US" b="1" i="1" dirty="0">
                <a:solidFill>
                  <a:srgbClr val="FF0000"/>
                </a:solidFill>
              </a:rPr>
              <a:t>“minimal risk”</a:t>
            </a:r>
            <a:endParaRPr lang="en-US" dirty="0"/>
          </a:p>
          <a:p>
            <a:pPr marL="457200" lvl="1" indent="0" algn="l" rtl="0">
              <a:lnSpc>
                <a:spcPct val="90000"/>
              </a:lnSpc>
              <a:spcBef>
                <a:spcPts val="500"/>
              </a:spcBef>
              <a:spcAft>
                <a:spcPts val="0"/>
              </a:spcAft>
              <a:buClr>
                <a:schemeClr val="lt1"/>
              </a:buClr>
              <a:buSzPct val="100000"/>
              <a:buNone/>
            </a:pPr>
            <a:endParaRPr lang="en-US" b="1" i="1" dirty="0"/>
          </a:p>
          <a:p>
            <a:pPr marL="228600" lvl="0" indent="-228600" algn="l" rtl="0">
              <a:lnSpc>
                <a:spcPct val="90000"/>
              </a:lnSpc>
              <a:spcBef>
                <a:spcPts val="1000"/>
              </a:spcBef>
              <a:spcAft>
                <a:spcPts val="0"/>
              </a:spcAft>
              <a:buClr>
                <a:schemeClr val="lt1"/>
              </a:buClr>
              <a:buSzPct val="100000"/>
              <a:buChar char="•"/>
            </a:pPr>
            <a:r>
              <a:rPr lang="en-US" sz="2000" dirty="0"/>
              <a:t>Full board (deadline 2 weeks prior to meeting), delegated review - NO deadlines.</a:t>
            </a:r>
            <a:endParaRPr lang="en-US" dirty="0"/>
          </a:p>
          <a:p>
            <a:pPr marL="228600" lvl="0" indent="-228600" algn="l" rtl="0">
              <a:lnSpc>
                <a:spcPct val="90000"/>
              </a:lnSpc>
              <a:spcBef>
                <a:spcPts val="1000"/>
              </a:spcBef>
              <a:spcAft>
                <a:spcPts val="0"/>
              </a:spcAft>
              <a:buClr>
                <a:schemeClr val="lt1"/>
              </a:buClr>
              <a:buSzPct val="100000"/>
              <a:buChar char="•"/>
            </a:pPr>
            <a:r>
              <a:rPr lang="en-US" sz="2000" dirty="0"/>
              <a:t>Researchers should expect the following timelines from submission to final approval:</a:t>
            </a:r>
            <a:endParaRPr lang="en-US" dirty="0"/>
          </a:p>
          <a:p>
            <a:pPr marL="228600" lvl="0" indent="-111125" algn="l" rtl="0">
              <a:lnSpc>
                <a:spcPct val="90000"/>
              </a:lnSpc>
              <a:spcBef>
                <a:spcPts val="1000"/>
              </a:spcBef>
              <a:spcAft>
                <a:spcPts val="0"/>
              </a:spcAft>
              <a:buClr>
                <a:schemeClr val="lt1"/>
              </a:buClr>
              <a:buSzPct val="100000"/>
              <a:buNone/>
            </a:pPr>
            <a:endParaRPr lang="en-US" sz="2000" dirty="0"/>
          </a:p>
          <a:p>
            <a:pPr marL="685800" lvl="1" indent="-228600" algn="l" rtl="0">
              <a:lnSpc>
                <a:spcPct val="90000"/>
              </a:lnSpc>
              <a:spcBef>
                <a:spcPts val="500"/>
              </a:spcBef>
              <a:spcAft>
                <a:spcPts val="0"/>
              </a:spcAft>
              <a:buClr>
                <a:srgbClr val="FF0000"/>
              </a:buClr>
              <a:buSzPct val="100000"/>
              <a:buChar char="•"/>
            </a:pPr>
            <a:r>
              <a:rPr lang="en-US" sz="1800" dirty="0">
                <a:solidFill>
                  <a:srgbClr val="FF0000"/>
                </a:solidFill>
              </a:rPr>
              <a:t>Delegated Review </a:t>
            </a:r>
            <a:r>
              <a:rPr lang="en-US" sz="1800" dirty="0"/>
              <a:t>– Approximately 1 month</a:t>
            </a:r>
            <a:endParaRPr lang="en-US" dirty="0"/>
          </a:p>
          <a:p>
            <a:pPr marL="685800" lvl="1" indent="-228600" algn="l" rtl="0">
              <a:lnSpc>
                <a:spcPct val="90000"/>
              </a:lnSpc>
              <a:spcBef>
                <a:spcPts val="500"/>
              </a:spcBef>
              <a:spcAft>
                <a:spcPts val="0"/>
              </a:spcAft>
              <a:buClr>
                <a:srgbClr val="FF0000"/>
              </a:buClr>
              <a:buSzPct val="100000"/>
              <a:buChar char="•"/>
            </a:pPr>
            <a:r>
              <a:rPr lang="en-US" sz="1800" dirty="0">
                <a:solidFill>
                  <a:srgbClr val="FF0000"/>
                </a:solidFill>
              </a:rPr>
              <a:t>Full Board Review </a:t>
            </a:r>
            <a:r>
              <a:rPr lang="en-US" sz="1800" dirty="0"/>
              <a:t>– Approximately 6 weeks</a:t>
            </a:r>
            <a:endParaRPr lang="en-US" dirty="0"/>
          </a:p>
          <a:p>
            <a:endParaRPr lang="en-CA" dirty="0"/>
          </a:p>
        </p:txBody>
      </p:sp>
      <p:sp>
        <p:nvSpPr>
          <p:cNvPr id="3" name="Title 2">
            <a:extLst>
              <a:ext uri="{FF2B5EF4-FFF2-40B4-BE49-F238E27FC236}">
                <a16:creationId xmlns:a16="http://schemas.microsoft.com/office/drawing/2014/main" id="{9607CDFD-6448-C30B-B241-D059F57CD6E9}"/>
              </a:ext>
            </a:extLst>
          </p:cNvPr>
          <p:cNvSpPr>
            <a:spLocks noGrp="1"/>
          </p:cNvSpPr>
          <p:nvPr>
            <p:ph type="title"/>
          </p:nvPr>
        </p:nvSpPr>
        <p:spPr/>
        <p:txBody>
          <a:bodyPr/>
          <a:lstStyle/>
          <a:p>
            <a:r>
              <a:rPr lang="en-US" sz="3600" dirty="0"/>
              <a:t>REB REVIEW PROCESS</a:t>
            </a:r>
            <a:endParaRPr lang="en-CA" sz="3600" dirty="0"/>
          </a:p>
        </p:txBody>
      </p:sp>
    </p:spTree>
    <p:extLst>
      <p:ext uri="{BB962C8B-B14F-4D97-AF65-F5344CB8AC3E}">
        <p14:creationId xmlns:p14="http://schemas.microsoft.com/office/powerpoint/2010/main" val="1451832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ECBC6A6-3CC8-4198-A434-B7E2299D7585}"/>
              </a:ext>
            </a:extLst>
          </p:cNvPr>
          <p:cNvSpPr>
            <a:spLocks noGrp="1"/>
          </p:cNvSpPr>
          <p:nvPr>
            <p:ph type="body" idx="1"/>
          </p:nvPr>
        </p:nvSpPr>
        <p:spPr/>
        <p:txBody>
          <a:bodyPr/>
          <a:lstStyle/>
          <a:p>
            <a:pPr marL="0" lvl="0" indent="0" algn="l" rtl="0">
              <a:spcBef>
                <a:spcPts val="1000"/>
              </a:spcBef>
              <a:spcAft>
                <a:spcPts val="0"/>
              </a:spcAft>
              <a:buNone/>
            </a:pPr>
            <a:r>
              <a:rPr lang="en-US" dirty="0"/>
              <a:t>Ethics review is geared towards protecting participants by minimizing the harms or risks to which they are exposed.</a:t>
            </a:r>
          </a:p>
          <a:p>
            <a:pPr marL="0" lvl="0" indent="0" algn="l" rtl="0">
              <a:spcBef>
                <a:spcPts val="1000"/>
              </a:spcBef>
              <a:spcAft>
                <a:spcPts val="0"/>
              </a:spcAft>
              <a:buNone/>
            </a:pPr>
            <a:r>
              <a:rPr lang="en-US" dirty="0"/>
              <a:t>The REB reviews for:</a:t>
            </a:r>
          </a:p>
          <a:p>
            <a:pPr marL="0" lvl="0" indent="0" algn="l" rtl="0">
              <a:spcBef>
                <a:spcPts val="1000"/>
              </a:spcBef>
              <a:spcAft>
                <a:spcPts val="0"/>
              </a:spcAft>
              <a:buNone/>
            </a:pPr>
            <a:endParaRPr lang="en-US" dirty="0"/>
          </a:p>
          <a:p>
            <a:pPr marL="457200" lvl="0" indent="-342900" algn="l" rtl="0">
              <a:spcBef>
                <a:spcPts val="1000"/>
              </a:spcBef>
              <a:spcAft>
                <a:spcPts val="0"/>
              </a:spcAft>
              <a:buSzPts val="1800"/>
              <a:buChar char="➔"/>
            </a:pPr>
            <a:r>
              <a:rPr lang="en-US" dirty="0"/>
              <a:t>Risks/Benefits</a:t>
            </a:r>
          </a:p>
          <a:p>
            <a:pPr marL="457200" lvl="0" indent="-342900" algn="l" rtl="0">
              <a:spcBef>
                <a:spcPts val="0"/>
              </a:spcBef>
              <a:spcAft>
                <a:spcPts val="0"/>
              </a:spcAft>
              <a:buSzPts val="1800"/>
              <a:buChar char="➔"/>
            </a:pPr>
            <a:r>
              <a:rPr lang="en-US" dirty="0"/>
              <a:t>Screening/Recruitment Procedures</a:t>
            </a:r>
          </a:p>
          <a:p>
            <a:pPr marL="457200" lvl="0" indent="-342900" algn="l" rtl="0">
              <a:spcBef>
                <a:spcPts val="0"/>
              </a:spcBef>
              <a:spcAft>
                <a:spcPts val="0"/>
              </a:spcAft>
              <a:buSzPts val="1800"/>
              <a:buChar char="➔"/>
            </a:pPr>
            <a:r>
              <a:rPr lang="en-US" dirty="0"/>
              <a:t>Consent</a:t>
            </a:r>
          </a:p>
          <a:p>
            <a:pPr marL="457200" lvl="0" indent="-342900" algn="l" rtl="0">
              <a:spcBef>
                <a:spcPts val="0"/>
              </a:spcBef>
              <a:spcAft>
                <a:spcPts val="0"/>
              </a:spcAft>
              <a:buSzPts val="1800"/>
              <a:buChar char="➔"/>
            </a:pPr>
            <a:r>
              <a:rPr lang="en-US" dirty="0"/>
              <a:t>Methodology-Is it good science?</a:t>
            </a:r>
          </a:p>
          <a:p>
            <a:pPr marL="457200" lvl="0" indent="-342900" algn="l" rtl="0">
              <a:spcBef>
                <a:spcPts val="0"/>
              </a:spcBef>
              <a:spcAft>
                <a:spcPts val="0"/>
              </a:spcAft>
              <a:buSzPts val="1800"/>
              <a:buChar char="➔"/>
            </a:pPr>
            <a:r>
              <a:rPr lang="en-US" dirty="0"/>
              <a:t>Data Confidentiality/Management</a:t>
            </a:r>
          </a:p>
          <a:p>
            <a:endParaRPr lang="en-CA" dirty="0"/>
          </a:p>
        </p:txBody>
      </p:sp>
      <p:sp>
        <p:nvSpPr>
          <p:cNvPr id="3" name="Title 2">
            <a:extLst>
              <a:ext uri="{FF2B5EF4-FFF2-40B4-BE49-F238E27FC236}">
                <a16:creationId xmlns:a16="http://schemas.microsoft.com/office/drawing/2014/main" id="{F0E57447-4318-39A2-D4A8-0E7211C1809E}"/>
              </a:ext>
            </a:extLst>
          </p:cNvPr>
          <p:cNvSpPr>
            <a:spLocks noGrp="1"/>
          </p:cNvSpPr>
          <p:nvPr>
            <p:ph type="title"/>
          </p:nvPr>
        </p:nvSpPr>
        <p:spPr/>
        <p:txBody>
          <a:bodyPr/>
          <a:lstStyle/>
          <a:p>
            <a:r>
              <a:rPr lang="en-US" sz="3600" dirty="0"/>
              <a:t>WHAT’S INVOLVED?</a:t>
            </a:r>
            <a:endParaRPr lang="en-CA" sz="3600" dirty="0"/>
          </a:p>
        </p:txBody>
      </p:sp>
    </p:spTree>
    <p:extLst>
      <p:ext uri="{BB962C8B-B14F-4D97-AF65-F5344CB8AC3E}">
        <p14:creationId xmlns:p14="http://schemas.microsoft.com/office/powerpoint/2010/main" val="4012896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5ECDBEC-4869-07FD-676E-F38969384CBE}"/>
              </a:ext>
            </a:extLst>
          </p:cNvPr>
          <p:cNvSpPr>
            <a:spLocks noGrp="1"/>
          </p:cNvSpPr>
          <p:nvPr>
            <p:ph type="body" idx="1"/>
          </p:nvPr>
        </p:nvSpPr>
        <p:spPr/>
        <p:txBody>
          <a:bodyPr/>
          <a:lstStyle/>
          <a:p>
            <a:pPr marL="0" lvl="0" indent="0" algn="l" rtl="0">
              <a:spcBef>
                <a:spcPts val="1000"/>
              </a:spcBef>
              <a:spcAft>
                <a:spcPts val="0"/>
              </a:spcAft>
              <a:buNone/>
            </a:pPr>
            <a:r>
              <a:rPr lang="en-US" dirty="0"/>
              <a:t>Determines the type of review required.</a:t>
            </a:r>
          </a:p>
          <a:p>
            <a:pPr marL="0" lvl="0" indent="0" algn="l" rtl="0">
              <a:spcBef>
                <a:spcPts val="1000"/>
              </a:spcBef>
              <a:spcAft>
                <a:spcPts val="0"/>
              </a:spcAft>
              <a:buNone/>
            </a:pPr>
            <a:endParaRPr lang="en-US" dirty="0"/>
          </a:p>
          <a:p>
            <a:pPr marL="288925" lvl="1" indent="-323850" algn="l" rtl="0">
              <a:spcBef>
                <a:spcPts val="600"/>
              </a:spcBef>
              <a:spcAft>
                <a:spcPts val="0"/>
              </a:spcAft>
              <a:buClr>
                <a:schemeClr val="dk1"/>
              </a:buClr>
              <a:buSzPts val="1950"/>
              <a:buChar char="•"/>
            </a:pPr>
            <a:r>
              <a:rPr lang="en-US" sz="1950" i="1" dirty="0"/>
              <a:t>If risk is no greater than what participants would experience under similar circumstances in their everyday life</a:t>
            </a:r>
            <a:r>
              <a:rPr lang="en-US" sz="1950" dirty="0"/>
              <a:t> then the study </a:t>
            </a:r>
            <a:r>
              <a:rPr lang="en-US" sz="1950" u="sng" dirty="0"/>
              <a:t>may be </a:t>
            </a:r>
            <a:r>
              <a:rPr lang="en-US" sz="1950" dirty="0"/>
              <a:t>of minimal risk.</a:t>
            </a:r>
            <a:endParaRPr lang="en-US" sz="2600" dirty="0"/>
          </a:p>
          <a:p>
            <a:pPr marL="288925" lvl="1" indent="-323850" algn="r" rtl="0">
              <a:spcBef>
                <a:spcPts val="1200"/>
              </a:spcBef>
              <a:spcAft>
                <a:spcPts val="0"/>
              </a:spcAft>
              <a:buClr>
                <a:schemeClr val="dk1"/>
              </a:buClr>
              <a:buSzPts val="1950"/>
              <a:buChar char="•"/>
            </a:pPr>
            <a:r>
              <a:rPr lang="en-US" sz="1950" i="1" dirty="0"/>
              <a:t>If risk is greater than what participants would encounter in their everyday lives</a:t>
            </a:r>
            <a:r>
              <a:rPr lang="en-US" sz="1950" dirty="0"/>
              <a:t>, the protocol is subject to a higher degree of scrutiny and must make more provisions for the potential participants.</a:t>
            </a:r>
          </a:p>
          <a:p>
            <a:pPr marL="685800" lvl="1" indent="-238125" algn="ctr" rtl="0">
              <a:spcBef>
                <a:spcPts val="2400"/>
              </a:spcBef>
              <a:spcAft>
                <a:spcPts val="0"/>
              </a:spcAft>
              <a:buSzPts val="1950"/>
              <a:buChar char="•"/>
            </a:pPr>
            <a:r>
              <a:rPr lang="en-US" sz="2100" i="1" dirty="0"/>
              <a:t>The REB must consider whether the potential benefits of a study justify the exposure of people to the potential risks</a:t>
            </a:r>
            <a:endParaRPr lang="en-US" sz="1950" dirty="0"/>
          </a:p>
          <a:p>
            <a:endParaRPr lang="en-CA" dirty="0"/>
          </a:p>
        </p:txBody>
      </p:sp>
      <p:sp>
        <p:nvSpPr>
          <p:cNvPr id="3" name="Title 2">
            <a:extLst>
              <a:ext uri="{FF2B5EF4-FFF2-40B4-BE49-F238E27FC236}">
                <a16:creationId xmlns:a16="http://schemas.microsoft.com/office/drawing/2014/main" id="{B7545D8B-3FA3-EADB-69FC-80ACD0F061C1}"/>
              </a:ext>
            </a:extLst>
          </p:cNvPr>
          <p:cNvSpPr>
            <a:spLocks noGrp="1"/>
          </p:cNvSpPr>
          <p:nvPr>
            <p:ph type="title"/>
          </p:nvPr>
        </p:nvSpPr>
        <p:spPr/>
        <p:txBody>
          <a:bodyPr/>
          <a:lstStyle/>
          <a:p>
            <a:r>
              <a:rPr lang="en-US" sz="3600" dirty="0"/>
              <a:t>RISK/BENEFIT RATIO</a:t>
            </a:r>
            <a:endParaRPr lang="en-CA" sz="3600" dirty="0"/>
          </a:p>
        </p:txBody>
      </p:sp>
    </p:spTree>
    <p:extLst>
      <p:ext uri="{BB962C8B-B14F-4D97-AF65-F5344CB8AC3E}">
        <p14:creationId xmlns:p14="http://schemas.microsoft.com/office/powerpoint/2010/main" val="714985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BF91051-55D2-D904-BB69-37EA4D0D41B8}"/>
              </a:ext>
            </a:extLst>
          </p:cNvPr>
          <p:cNvSpPr>
            <a:spLocks noGrp="1"/>
          </p:cNvSpPr>
          <p:nvPr>
            <p:ph type="body" idx="1"/>
          </p:nvPr>
        </p:nvSpPr>
        <p:spPr/>
        <p:txBody>
          <a:bodyPr/>
          <a:lstStyle/>
          <a:p>
            <a:pPr marL="0" lvl="0" indent="0" algn="l" rtl="0">
              <a:spcBef>
                <a:spcPts val="0"/>
              </a:spcBef>
              <a:spcAft>
                <a:spcPts val="0"/>
              </a:spcAft>
              <a:buClr>
                <a:schemeClr val="dk1"/>
              </a:buClr>
              <a:buSzPts val="1600"/>
              <a:buFont typeface="Arial"/>
              <a:buNone/>
            </a:pPr>
            <a:r>
              <a:rPr lang="en-US" sz="1800" dirty="0"/>
              <a:t>People participate in studies for a variety of reasons. Sometimes it is for a perceived direct benefit to themselves. Sometimes it is in the hope that the outcome of the study will benefit others in their circumstances. When identifying potential benefits, researchers and REBs should be aware that most research yields no identifiable benefits for participants or their groups but may contribute to our existing body of knowledge.</a:t>
            </a:r>
          </a:p>
          <a:p>
            <a:pPr marL="0" lvl="0" indent="0" algn="l" rtl="0">
              <a:spcBef>
                <a:spcPts val="1800"/>
              </a:spcBef>
              <a:spcAft>
                <a:spcPts val="0"/>
              </a:spcAft>
              <a:buClr>
                <a:schemeClr val="dk1"/>
              </a:buClr>
              <a:buSzPts val="1600"/>
              <a:buFont typeface="Arial"/>
              <a:buNone/>
            </a:pPr>
            <a:r>
              <a:rPr lang="en-US" sz="1800" dirty="0"/>
              <a:t>Benefits may be:</a:t>
            </a:r>
          </a:p>
          <a:p>
            <a:pPr marL="0" lvl="0" indent="0" algn="l" rtl="0">
              <a:spcBef>
                <a:spcPts val="1800"/>
              </a:spcBef>
              <a:spcAft>
                <a:spcPts val="0"/>
              </a:spcAft>
              <a:buClr>
                <a:schemeClr val="dk1"/>
              </a:buClr>
              <a:buSzPts val="1600"/>
              <a:buFont typeface="Arial"/>
              <a:buNone/>
            </a:pPr>
            <a:r>
              <a:rPr lang="en-US" sz="1800" dirty="0">
                <a:solidFill>
                  <a:srgbClr val="0070C0"/>
                </a:solidFill>
              </a:rPr>
              <a:t>Direct</a:t>
            </a:r>
          </a:p>
          <a:p>
            <a:pPr marL="0" lvl="0" indent="0" algn="l" rtl="0">
              <a:spcBef>
                <a:spcPts val="1800"/>
              </a:spcBef>
              <a:spcAft>
                <a:spcPts val="0"/>
              </a:spcAft>
              <a:buClr>
                <a:schemeClr val="dk1"/>
              </a:buClr>
              <a:buSzPts val="1600"/>
              <a:buFont typeface="Arial"/>
              <a:buNone/>
            </a:pPr>
            <a:r>
              <a:rPr lang="en-US" sz="1800" dirty="0">
                <a:solidFill>
                  <a:srgbClr val="0070C0"/>
                </a:solidFill>
              </a:rPr>
              <a:t>Indirect</a:t>
            </a:r>
          </a:p>
          <a:p>
            <a:pPr marL="0" lvl="0" indent="0" algn="l" rtl="0">
              <a:spcBef>
                <a:spcPts val="1800"/>
              </a:spcBef>
              <a:spcAft>
                <a:spcPts val="0"/>
              </a:spcAft>
              <a:buClr>
                <a:schemeClr val="dk1"/>
              </a:buClr>
              <a:buSzPts val="1600"/>
              <a:buFont typeface="Arial"/>
              <a:buNone/>
            </a:pPr>
            <a:r>
              <a:rPr lang="en-US" sz="1800" dirty="0">
                <a:solidFill>
                  <a:srgbClr val="0070C0"/>
                </a:solidFill>
              </a:rPr>
              <a:t>Advancement of Knowledge</a:t>
            </a:r>
          </a:p>
          <a:p>
            <a:pPr marL="0" lvl="0" indent="0" algn="l" rtl="0">
              <a:spcBef>
                <a:spcPts val="1800"/>
              </a:spcBef>
              <a:spcAft>
                <a:spcPts val="0"/>
              </a:spcAft>
              <a:buClr>
                <a:schemeClr val="dk1"/>
              </a:buClr>
              <a:buSzPts val="1600"/>
              <a:buFont typeface="Arial"/>
              <a:buNone/>
            </a:pPr>
            <a:r>
              <a:rPr lang="en-US" sz="1800" b="1" i="1" dirty="0">
                <a:solidFill>
                  <a:srgbClr val="FF0000"/>
                </a:solidFill>
              </a:rPr>
              <a:t>NB</a:t>
            </a:r>
            <a:r>
              <a:rPr lang="en-US" sz="1800" i="1" dirty="0">
                <a:solidFill>
                  <a:srgbClr val="FF0000"/>
                </a:solidFill>
              </a:rPr>
              <a:t>: Often overstated by researchers – benefit is often what you trying to prove – not a given</a:t>
            </a:r>
            <a:endParaRPr lang="en-US" sz="1800" dirty="0">
              <a:solidFill>
                <a:srgbClr val="FF0000"/>
              </a:solidFill>
            </a:endParaRPr>
          </a:p>
          <a:p>
            <a:endParaRPr lang="en-CA" dirty="0"/>
          </a:p>
        </p:txBody>
      </p:sp>
      <p:sp>
        <p:nvSpPr>
          <p:cNvPr id="3" name="Title 2">
            <a:extLst>
              <a:ext uri="{FF2B5EF4-FFF2-40B4-BE49-F238E27FC236}">
                <a16:creationId xmlns:a16="http://schemas.microsoft.com/office/drawing/2014/main" id="{612281A6-14B8-B369-048C-81C0AB329977}"/>
              </a:ext>
            </a:extLst>
          </p:cNvPr>
          <p:cNvSpPr>
            <a:spLocks noGrp="1"/>
          </p:cNvSpPr>
          <p:nvPr>
            <p:ph type="title"/>
          </p:nvPr>
        </p:nvSpPr>
        <p:spPr/>
        <p:txBody>
          <a:bodyPr/>
          <a:lstStyle/>
          <a:p>
            <a:r>
              <a:rPr lang="en-US" sz="3600" dirty="0"/>
              <a:t>BENEFIT</a:t>
            </a:r>
            <a:endParaRPr lang="en-CA" sz="3600" dirty="0"/>
          </a:p>
        </p:txBody>
      </p:sp>
    </p:spTree>
    <p:extLst>
      <p:ext uri="{BB962C8B-B14F-4D97-AF65-F5344CB8AC3E}">
        <p14:creationId xmlns:p14="http://schemas.microsoft.com/office/powerpoint/2010/main" val="463106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DE7B575-ACE7-2100-480B-2E09D906AA81}"/>
              </a:ext>
            </a:extLst>
          </p:cNvPr>
          <p:cNvSpPr>
            <a:spLocks noGrp="1"/>
          </p:cNvSpPr>
          <p:nvPr>
            <p:ph type="body" idx="1"/>
          </p:nvPr>
        </p:nvSpPr>
        <p:spPr/>
        <p:txBody>
          <a:bodyPr/>
          <a:lstStyle/>
          <a:p>
            <a:pPr marL="0" lvl="0" indent="0" algn="l" rtl="0">
              <a:spcBef>
                <a:spcPts val="0"/>
              </a:spcBef>
              <a:spcAft>
                <a:spcPts val="0"/>
              </a:spcAft>
              <a:buClr>
                <a:schemeClr val="dk1"/>
              </a:buClr>
              <a:buSzPts val="2000"/>
              <a:buFont typeface="Arial"/>
              <a:buNone/>
            </a:pPr>
            <a:r>
              <a:rPr lang="en-US" sz="2400" dirty="0">
                <a:solidFill>
                  <a:schemeClr val="accent6">
                    <a:lumMod val="75000"/>
                  </a:schemeClr>
                </a:solidFill>
              </a:rPr>
              <a:t>How are potential participants identified?</a:t>
            </a:r>
            <a:endParaRPr lang="en-US" dirty="0">
              <a:solidFill>
                <a:schemeClr val="accent6">
                  <a:lumMod val="75000"/>
                </a:schemeClr>
              </a:solidFill>
            </a:endParaRPr>
          </a:p>
          <a:p>
            <a:pPr marL="342900" lvl="0" indent="-342900" algn="l" rtl="0">
              <a:spcBef>
                <a:spcPts val="0"/>
              </a:spcBef>
              <a:spcAft>
                <a:spcPts val="0"/>
              </a:spcAft>
              <a:buClr>
                <a:schemeClr val="dk1"/>
              </a:buClr>
              <a:buSzPts val="2000"/>
              <a:buChar char="●"/>
            </a:pPr>
            <a:r>
              <a:rPr lang="en-US" sz="2400" dirty="0"/>
              <a:t>Are they patients?  Specific HIA rules may apply.</a:t>
            </a:r>
            <a:endParaRPr lang="en-US" dirty="0"/>
          </a:p>
          <a:p>
            <a:pPr marL="342900" lvl="0" indent="-342900" algn="l" rtl="0">
              <a:spcBef>
                <a:spcPts val="0"/>
              </a:spcBef>
              <a:spcAft>
                <a:spcPts val="0"/>
              </a:spcAft>
              <a:buClr>
                <a:schemeClr val="dk1"/>
              </a:buClr>
              <a:buSzPts val="2000"/>
              <a:buChar char="●"/>
            </a:pPr>
            <a:r>
              <a:rPr lang="en-US" sz="2400" dirty="0"/>
              <a:t>Publicly available lists.</a:t>
            </a:r>
            <a:endParaRPr lang="en-US" dirty="0"/>
          </a:p>
          <a:p>
            <a:pPr marL="342900" lvl="0" indent="-342900" algn="l" rtl="0">
              <a:spcBef>
                <a:spcPts val="0"/>
              </a:spcBef>
              <a:spcAft>
                <a:spcPts val="0"/>
              </a:spcAft>
              <a:buClr>
                <a:schemeClr val="dk1"/>
              </a:buClr>
              <a:buSzPts val="2000"/>
              <a:buChar char="●"/>
            </a:pPr>
            <a:r>
              <a:rPr lang="en-US" sz="2400" dirty="0"/>
              <a:t>Study information forwarded on behalf of the study team.</a:t>
            </a:r>
            <a:endParaRPr lang="en-US" dirty="0"/>
          </a:p>
          <a:p>
            <a:pPr marL="0" lvl="0" indent="0" algn="l" rtl="0">
              <a:spcBef>
                <a:spcPts val="0"/>
              </a:spcBef>
              <a:spcAft>
                <a:spcPts val="0"/>
              </a:spcAft>
              <a:buClr>
                <a:schemeClr val="dk1"/>
              </a:buClr>
              <a:buSzPts val="2000"/>
              <a:buFont typeface="Arial"/>
              <a:buNone/>
            </a:pPr>
            <a:endParaRPr lang="en-US" sz="2400" dirty="0"/>
          </a:p>
          <a:p>
            <a:pPr marL="0" lvl="0" indent="0" algn="l" rtl="0">
              <a:spcBef>
                <a:spcPts val="0"/>
              </a:spcBef>
              <a:spcAft>
                <a:spcPts val="0"/>
              </a:spcAft>
              <a:buClr>
                <a:schemeClr val="dk1"/>
              </a:buClr>
              <a:buSzPts val="2000"/>
              <a:buFont typeface="Arial"/>
              <a:buNone/>
            </a:pPr>
            <a:r>
              <a:rPr lang="en-US" sz="2400" dirty="0">
                <a:solidFill>
                  <a:schemeClr val="accent6">
                    <a:lumMod val="75000"/>
                  </a:schemeClr>
                </a:solidFill>
              </a:rPr>
              <a:t>How are participants approached?</a:t>
            </a:r>
            <a:endParaRPr lang="en-US" dirty="0">
              <a:solidFill>
                <a:schemeClr val="accent6">
                  <a:lumMod val="75000"/>
                </a:schemeClr>
              </a:solidFill>
            </a:endParaRPr>
          </a:p>
          <a:p>
            <a:pPr marL="342900" lvl="0" indent="-342900" algn="l" rtl="0">
              <a:spcBef>
                <a:spcPts val="0"/>
              </a:spcBef>
              <a:spcAft>
                <a:spcPts val="0"/>
              </a:spcAft>
              <a:buClr>
                <a:schemeClr val="dk1"/>
              </a:buClr>
              <a:buSzPts val="2000"/>
              <a:buChar char="●"/>
            </a:pPr>
            <a:r>
              <a:rPr lang="en-US" sz="2400" dirty="0"/>
              <a:t>Who makes initial contact?</a:t>
            </a:r>
            <a:endParaRPr lang="en-US" dirty="0"/>
          </a:p>
          <a:p>
            <a:pPr marL="342900" lvl="0" indent="-342900" algn="l" rtl="0">
              <a:spcBef>
                <a:spcPts val="0"/>
              </a:spcBef>
              <a:spcAft>
                <a:spcPts val="0"/>
              </a:spcAft>
              <a:buClr>
                <a:schemeClr val="dk1"/>
              </a:buClr>
              <a:buSzPts val="2000"/>
              <a:buChar char="●"/>
            </a:pPr>
            <a:r>
              <a:rPr lang="en-US" sz="2400" dirty="0"/>
              <a:t>When is contact made (i.e., during clinical care)?</a:t>
            </a:r>
            <a:endParaRPr lang="en-US" dirty="0"/>
          </a:p>
          <a:p>
            <a:pPr marL="342900" lvl="0" indent="-342900" algn="l" rtl="0">
              <a:spcBef>
                <a:spcPts val="0"/>
              </a:spcBef>
              <a:spcAft>
                <a:spcPts val="0"/>
              </a:spcAft>
              <a:buClr>
                <a:schemeClr val="dk1"/>
              </a:buClr>
              <a:buSzPts val="2000"/>
              <a:buChar char="●"/>
            </a:pPr>
            <a:r>
              <a:rPr lang="en-US" sz="2400" dirty="0"/>
              <a:t>Are there specific recruitment materials?</a:t>
            </a:r>
            <a:endParaRPr lang="en-US" dirty="0"/>
          </a:p>
          <a:p>
            <a:endParaRPr lang="en-CA" dirty="0"/>
          </a:p>
        </p:txBody>
      </p:sp>
      <p:sp>
        <p:nvSpPr>
          <p:cNvPr id="3" name="Title 2">
            <a:extLst>
              <a:ext uri="{FF2B5EF4-FFF2-40B4-BE49-F238E27FC236}">
                <a16:creationId xmlns:a16="http://schemas.microsoft.com/office/drawing/2014/main" id="{5B7C79CD-C064-58E8-076E-CADC4DDF4413}"/>
              </a:ext>
            </a:extLst>
          </p:cNvPr>
          <p:cNvSpPr>
            <a:spLocks noGrp="1"/>
          </p:cNvSpPr>
          <p:nvPr>
            <p:ph type="title"/>
          </p:nvPr>
        </p:nvSpPr>
        <p:spPr/>
        <p:txBody>
          <a:bodyPr/>
          <a:lstStyle/>
          <a:p>
            <a:r>
              <a:rPr lang="en-US" sz="3600" dirty="0"/>
              <a:t>RECRUITMENT</a:t>
            </a:r>
            <a:endParaRPr lang="en-CA" sz="3600" dirty="0"/>
          </a:p>
        </p:txBody>
      </p:sp>
    </p:spTree>
    <p:extLst>
      <p:ext uri="{BB962C8B-B14F-4D97-AF65-F5344CB8AC3E}">
        <p14:creationId xmlns:p14="http://schemas.microsoft.com/office/powerpoint/2010/main" val="35529007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1044</TotalTime>
  <Words>1258</Words>
  <Application>Microsoft Office PowerPoint</Application>
  <PresentationFormat>Widescreen</PresentationFormat>
  <Paragraphs>121</Paragraphs>
  <Slides>15</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Calibri Light</vt:lpstr>
      <vt:lpstr>Merriweather Sans</vt:lpstr>
      <vt:lpstr>Noto Sans Symbols</vt:lpstr>
      <vt:lpstr>WhitneyHTF-Bold</vt:lpstr>
      <vt:lpstr>Wingdings</vt:lpstr>
      <vt:lpstr>Office Theme</vt:lpstr>
      <vt:lpstr>PowerPoint Presentation</vt:lpstr>
      <vt:lpstr>WHAT IS RESEARCH?</vt:lpstr>
      <vt:lpstr>WHAT IS NOT RESEARCH?</vt:lpstr>
      <vt:lpstr>RESEARCH ACTIVITIES EXEMPT FROM REVIEW</vt:lpstr>
      <vt:lpstr>REB REVIEW PROCESS</vt:lpstr>
      <vt:lpstr>WHAT’S INVOLVED?</vt:lpstr>
      <vt:lpstr>RISK/BENEFIT RATIO</vt:lpstr>
      <vt:lpstr>BENEFIT</vt:lpstr>
      <vt:lpstr>RECRUITMENT</vt:lpstr>
      <vt:lpstr>CONSENT: GENERAL PRINCIPLES</vt:lpstr>
      <vt:lpstr>DOCUMENTING INFORMED CONSENT</vt:lpstr>
      <vt:lpstr>PRIVACY/CONFIDENTIALITY</vt:lpstr>
      <vt:lpstr>VIRTUAL RESEARCH</vt:lpstr>
      <vt:lpstr>GUIDELINES</vt:lpstr>
      <vt:lpstr>REO OFFICE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c.kabatoff@outlook.com</dc:creator>
  <cp:lastModifiedBy>c.kabatoff@outlook.com</cp:lastModifiedBy>
  <cp:revision>9</cp:revision>
  <dcterms:created xsi:type="dcterms:W3CDTF">2022-10-12T03:33:55Z</dcterms:created>
  <dcterms:modified xsi:type="dcterms:W3CDTF">2022-10-13T04:57:11Z</dcterms:modified>
</cp:coreProperties>
</file>