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3" r:id="rId2"/>
  </p:sldMasterIdLst>
  <p:notesMasterIdLst>
    <p:notesMasterId r:id="rId46"/>
  </p:notesMasterIdLst>
  <p:sldIdLst>
    <p:sldId id="256" r:id="rId3"/>
    <p:sldId id="257" r:id="rId4"/>
    <p:sldId id="298" r:id="rId5"/>
    <p:sldId id="295" r:id="rId6"/>
    <p:sldId id="296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70" r:id="rId15"/>
    <p:sldId id="266" r:id="rId16"/>
    <p:sldId id="30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9" r:id="rId29"/>
    <p:sldId id="300" r:id="rId30"/>
    <p:sldId id="301" r:id="rId31"/>
    <p:sldId id="306" r:id="rId32"/>
    <p:sldId id="285" r:id="rId33"/>
    <p:sldId id="286" r:id="rId34"/>
    <p:sldId id="287" r:id="rId35"/>
    <p:sldId id="288" r:id="rId36"/>
    <p:sldId id="297" r:id="rId37"/>
    <p:sldId id="290" r:id="rId38"/>
    <p:sldId id="291" r:id="rId39"/>
    <p:sldId id="302" r:id="rId40"/>
    <p:sldId id="303" r:id="rId41"/>
    <p:sldId id="304" r:id="rId42"/>
    <p:sldId id="305" r:id="rId43"/>
    <p:sldId id="289" r:id="rId44"/>
    <p:sldId id="293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h8bemJjM9MLB4XcLPBu8AF9jZn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9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aef2fa598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g15aef2fa598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5aef2fa598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g15aef2fa598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5aef2fa598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g15aef2fa598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5" name="Google Shape;5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bcdaa62ee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11bcdaa62ee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2394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bcdaa62ee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g11bcdaa62ee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6529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1bcdaa62ee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1" name="Google Shape;421;g11bcdaa62ee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8197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1" name="Google Shape;5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234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641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5aef2fa598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g15aef2fa598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5aef2fa598_0_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15aef2fa598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395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273ba7fc2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" name="Google Shape;603;g1273ba7fc2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273ba7fc2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0" name="Google Shape;610;g1273ba7fc2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2851743d5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12851743d5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3139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2851743d5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g12851743d5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7161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851743d5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12851743d5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229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67150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bcdaa62ee_0_1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g11bcdaa62ee_0_1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346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273ba7fc2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g1273ba7fc2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4" name="Google Shape;6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711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aef2fa5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15aef2fa5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5aef2fa59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15aef2fa59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5aef2fa598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15aef2fa598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6">
  <p:cSld name="Text 16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3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3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96038"/>
            <a:ext cx="1192213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3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rkA-V2 Title Slide">
  <p:cSld name="1_TrkA-V2 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42" descr="C:\Users\strithar\Desktop\Carosel photos\FLCKR-emailed\BS_cw-735x28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21000"/>
            <a:ext cx="9144000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2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2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2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313136" y="1412667"/>
            <a:ext cx="850685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body" idx="2"/>
          </p:nvPr>
        </p:nvSpPr>
        <p:spPr>
          <a:xfrm>
            <a:off x="313136" y="1913901"/>
            <a:ext cx="850685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rkA-V2 Title Slide">
  <p:cSld name="2_TrkA-V2 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3" descr="C:\Users\strithar\Desktop\Carosel photos\FLCKR-emailed\Refl2_cw-735x28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21000"/>
            <a:ext cx="9144000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43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3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3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3"/>
          <p:cNvSpPr txBox="1">
            <a:spLocks noGrp="1"/>
          </p:cNvSpPr>
          <p:nvPr>
            <p:ph type="body" idx="1"/>
          </p:nvPr>
        </p:nvSpPr>
        <p:spPr>
          <a:xfrm>
            <a:off x="313136" y="1412667"/>
            <a:ext cx="850685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2"/>
          </p:nvPr>
        </p:nvSpPr>
        <p:spPr>
          <a:xfrm>
            <a:off x="313136" y="1913901"/>
            <a:ext cx="850685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rkA-V1 Title Slide">
  <p:cSld name="1_TrkA-V1 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4" descr="promise-gre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4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1813" y="5392738"/>
            <a:ext cx="1908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4" descr="C:\Users\strithar\Desktop\Carosel photos\FLCKR-emailed\Original Photos\8014239071_7ed748139d_o 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54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4"/>
          <p:cNvSpPr txBox="1">
            <a:spLocks noGrp="1"/>
          </p:cNvSpPr>
          <p:nvPr>
            <p:ph type="body" idx="1"/>
          </p:nvPr>
        </p:nvSpPr>
        <p:spPr>
          <a:xfrm>
            <a:off x="4770597" y="565428"/>
            <a:ext cx="40193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1A">
  <p:cSld name="Text 01A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45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5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5" descr="TrkB-PPT-V1-Footer1.png"/>
          <p:cNvPicPr preferRelativeResize="0"/>
          <p:nvPr/>
        </p:nvPicPr>
        <p:blipFill rotWithShape="1">
          <a:blip r:embed="rId4">
            <a:alphaModFix/>
          </a:blip>
          <a:srcRect t="15456"/>
          <a:stretch/>
        </p:blipFill>
        <p:spPr>
          <a:xfrm>
            <a:off x="0" y="9525"/>
            <a:ext cx="9144000" cy="159861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5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2850" cy="433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1B">
  <p:cSld name="Text 01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6" descr="TrkB-PPT-V1-Footer1.png"/>
          <p:cNvPicPr preferRelativeResize="0"/>
          <p:nvPr/>
        </p:nvPicPr>
        <p:blipFill rotWithShape="1">
          <a:blip r:embed="rId2">
            <a:alphaModFix/>
          </a:blip>
          <a:srcRect t="15456"/>
          <a:stretch/>
        </p:blipFill>
        <p:spPr>
          <a:xfrm>
            <a:off x="0" y="9525"/>
            <a:ext cx="9144000" cy="159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6" descr="TrkB-PPT-V1-Green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6" descr="UA-COLOUR-REVER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6"/>
          <p:cNvSpPr txBox="1">
            <a:spLocks noGrp="1"/>
          </p:cNvSpPr>
          <p:nvPr>
            <p:ph type="body" idx="1"/>
          </p:nvPr>
        </p:nvSpPr>
        <p:spPr>
          <a:xfrm>
            <a:off x="814388" y="2055091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title"/>
          </p:nvPr>
        </p:nvSpPr>
        <p:spPr>
          <a:xfrm>
            <a:off x="814388" y="1381534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2">
  <p:cSld name="Text 0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47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7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7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02">
  <p:cSld name="Picture 0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8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8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8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48"/>
          <p:cNvSpPr>
            <a:spLocks noGrp="1"/>
          </p:cNvSpPr>
          <p:nvPr>
            <p:ph type="pic" idx="2"/>
          </p:nvPr>
        </p:nvSpPr>
        <p:spPr>
          <a:xfrm>
            <a:off x="0" y="946727"/>
            <a:ext cx="9144000" cy="59112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A">
  <p:cSld name="Text 03A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49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9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9"/>
          <p:cNvSpPr txBox="1">
            <a:spLocks noGrp="1"/>
          </p:cNvSpPr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49"/>
          <p:cNvSpPr txBox="1">
            <a:spLocks noGrp="1"/>
          </p:cNvSpPr>
          <p:nvPr>
            <p:ph type="body" idx="1"/>
          </p:nvPr>
        </p:nvSpPr>
        <p:spPr>
          <a:xfrm>
            <a:off x="814388" y="738909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03">
  <p:cSld name="Picture 0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0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0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0"/>
          <p:cNvSpPr txBox="1">
            <a:spLocks noGrp="1"/>
          </p:cNvSpPr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50"/>
          <p:cNvSpPr>
            <a:spLocks noGrp="1"/>
          </p:cNvSpPr>
          <p:nvPr>
            <p:ph type="pic" idx="2"/>
          </p:nvPr>
        </p:nvSpPr>
        <p:spPr>
          <a:xfrm>
            <a:off x="0" y="-1540"/>
            <a:ext cx="9144000" cy="590511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4">
  <p:cSld name="Text 0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1" descr="TrkB-PPT-V2-Head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1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1"/>
          <p:cNvSpPr txBox="1">
            <a:spLocks noGrp="1"/>
          </p:cNvSpPr>
          <p:nvPr>
            <p:ph type="body" idx="1"/>
          </p:nvPr>
        </p:nvSpPr>
        <p:spPr>
          <a:xfrm>
            <a:off x="814388" y="2532303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51"/>
          <p:cNvSpPr txBox="1">
            <a:spLocks noGrp="1"/>
          </p:cNvSpPr>
          <p:nvPr>
            <p:ph type="title"/>
          </p:nvPr>
        </p:nvSpPr>
        <p:spPr>
          <a:xfrm>
            <a:off x="814388" y="1704806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5">
  <p:cSld name="Text 05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4" descr="TrkB-PPT-V2-Footer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219700"/>
            <a:ext cx="91440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4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0113" y="6186488"/>
            <a:ext cx="1571625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4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6">
  <p:cSld name="Text 06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2" descr="TrkB-PPT-V1-Foot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2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2"/>
          <p:cNvSpPr txBox="1">
            <a:spLocks noGrp="1"/>
          </p:cNvSpPr>
          <p:nvPr>
            <p:ph type="body" idx="1"/>
          </p:nvPr>
        </p:nvSpPr>
        <p:spPr>
          <a:xfrm>
            <a:off x="814388" y="2532303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52"/>
          <p:cNvSpPr txBox="1">
            <a:spLocks noGrp="1"/>
          </p:cNvSpPr>
          <p:nvPr>
            <p:ph type="title"/>
          </p:nvPr>
        </p:nvSpPr>
        <p:spPr>
          <a:xfrm>
            <a:off x="814388" y="1704806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7">
  <p:cSld name="Text 07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3" descr="TrkB-PPT-V2-Header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3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3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53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8">
  <p:cSld name="Text 08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4" descr="TrkB-PPT-V2-Footer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4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375400"/>
            <a:ext cx="1185862" cy="2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4" descr="promise-gree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4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54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9">
  <p:cSld name="Text 09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5" descr="TrkB-PPT-V1-Foot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65700"/>
            <a:ext cx="91440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5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0113" y="6200775"/>
            <a:ext cx="1571625" cy="36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5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0">
  <p:cSld name="Text 10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56" descr="TrkB-PPT-V1-Foot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65700"/>
            <a:ext cx="91440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6" descr="promise-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6" descr="UA-COLOU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6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56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1">
  <p:cSld name="Text 1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7" descr="TrkB-PPT-V2-Footer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219700"/>
            <a:ext cx="91440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7" descr="promise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7" descr="UA-COLOU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7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57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2">
  <p:cSld name="Text 1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58" descr="promise-gre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5038" y="6411913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8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408738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8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58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3">
  <p:cSld name="Text 13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59" descr="UA-COLOU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1925" y="6408738"/>
            <a:ext cx="1185863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9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59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D9D9D9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0"/>
          <p:cNvSpPr/>
          <p:nvPr/>
        </p:nvSpPr>
        <p:spPr>
          <a:xfrm>
            <a:off x="0" y="6235700"/>
            <a:ext cx="9144000" cy="6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60" descr="promise-gre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5038" y="6408738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0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407150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0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60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4">
  <p:cSld name="Text 1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61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5">
  <p:cSld name="Text 15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5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5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35"/>
          <p:cNvCxnSpPr/>
          <p:nvPr/>
        </p:nvCxnSpPr>
        <p:spPr>
          <a:xfrm>
            <a:off x="0" y="914400"/>
            <a:ext cx="9144000" cy="1588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1">
  <p:cSld name="Title 0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62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2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3225" y="2606675"/>
            <a:ext cx="5795963" cy="1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2">
  <p:cSld name="Title 02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3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3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100" y="1090613"/>
            <a:ext cx="4268788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3"/>
          <p:cNvSpPr txBox="1">
            <a:spLocks noGrp="1"/>
          </p:cNvSpPr>
          <p:nvPr>
            <p:ph type="title"/>
          </p:nvPr>
        </p:nvSpPr>
        <p:spPr>
          <a:xfrm>
            <a:off x="457200" y="3509817"/>
            <a:ext cx="8229600" cy="139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3">
  <p:cSld name="Title 0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64" descr="GOLD-BACKGROUND-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4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3000375"/>
            <a:ext cx="36576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4">
  <p:cSld name="Title 04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65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5" descr="promise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5">
  <p:cSld name="Title 05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66" descr="GOLD-BACKGROUND-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6" descr="promise-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6">
  <p:cSld name="Text 16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15aef2fa598_0_762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15aef2fa598_0_762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96038"/>
            <a:ext cx="1192213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5aef2fa598_0_762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15aef2fa598_0_762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5">
  <p:cSld name="Text 05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15aef2fa598_0_767" descr="TrkB-PPT-V2-Footer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219700"/>
            <a:ext cx="9143998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5aef2fa598_0_767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0113" y="6186488"/>
            <a:ext cx="1571625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5aef2fa598_0_767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g15aef2fa598_0_767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5">
  <p:cSld name="Text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15aef2fa598_0_772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5aef2fa598_0_772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g15aef2fa598_0_772"/>
          <p:cNvCxnSpPr/>
          <p:nvPr/>
        </p:nvCxnSpPr>
        <p:spPr>
          <a:xfrm>
            <a:off x="0" y="914400"/>
            <a:ext cx="9144000" cy="1500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g15aef2fa598_0_772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g15aef2fa598_0_772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B">
  <p:cSld name="Text 03B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15aef2fa598_0_778" descr="TrkB-PPT-V1-Green-Background-Footer.7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5aef2fa598_0_778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369050"/>
            <a:ext cx="1192212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5aef2fa598_0_778" descr="promise-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5aef2fa598_0_778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g15aef2fa598_0_778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kA-V1 Title Slide">
  <p:cSld name="TrkA-V1 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15aef2fa598_0_784" descr="C:\Users\strithar\Desktop\Carosel photos\FLCKR-emailed\Original Photos\8014240644_a1690c9791_o.jpg"/>
          <p:cNvPicPr preferRelativeResize="0"/>
          <p:nvPr/>
        </p:nvPicPr>
        <p:blipFill rotWithShape="1">
          <a:blip r:embed="rId2">
            <a:alphaModFix/>
          </a:blip>
          <a:srcRect b="22510"/>
          <a:stretch/>
        </p:blipFill>
        <p:spPr>
          <a:xfrm>
            <a:off x="0" y="1143000"/>
            <a:ext cx="9144000" cy="473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5aef2fa598_0_784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5aef2fa598_0_784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5aef2fa598_0_784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5aef2fa598_0_784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B">
  <p:cSld name="Text 03B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6" descr="TrkB-PPT-V1-Green-Background-Footer.7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6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369050"/>
            <a:ext cx="1192212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6" descr="promise-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rkA-V1 Title Slide">
  <p:cSld name="2_TrkA-V1 Title Slid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15aef2fa598_0_790" descr="C:\Users\strithar\Desktop\Carosel photos\FLCKR-emailed\Original Photos\8014277387_2767106a36_o.jpg"/>
          <p:cNvPicPr preferRelativeResize="0"/>
          <p:nvPr/>
        </p:nvPicPr>
        <p:blipFill rotWithShape="1">
          <a:blip r:embed="rId2">
            <a:alphaModFix/>
          </a:blip>
          <a:srcRect t="4445" b="14141"/>
          <a:stretch/>
        </p:blipFill>
        <p:spPr>
          <a:xfrm>
            <a:off x="0" y="1143000"/>
            <a:ext cx="9144000" cy="493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5aef2fa598_0_790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5aef2fa598_0_790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5aef2fa598_0_790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5aef2fa598_0_790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rkA-V1 Title Slide">
  <p:cSld name="3_TrkA-V1 Title Slid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15aef2fa598_0_796" descr="C:\Users\strithar\Desktop\Carosel photos\FLCKR-emailed\Original Photos\8014232605_8021a23ab3_o.jpg"/>
          <p:cNvPicPr preferRelativeResize="0"/>
          <p:nvPr/>
        </p:nvPicPr>
        <p:blipFill rotWithShape="1">
          <a:blip r:embed="rId2">
            <a:alphaModFix/>
          </a:blip>
          <a:srcRect t="24516"/>
          <a:stretch/>
        </p:blipFill>
        <p:spPr>
          <a:xfrm>
            <a:off x="0" y="1143000"/>
            <a:ext cx="9144000" cy="45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5aef2fa598_0_796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5aef2fa598_0_796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5aef2fa598_0_796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5aef2fa598_0_796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rkA-V1 Title Slide">
  <p:cSld name="4_TrkA-V1 Title Slid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15aef2fa598_0_802" descr="C:\Users\strithar\Desktop\Carosel photos\FLCKR-emailed\Original Photos\8021800099_7a65f976e0_o.jpg"/>
          <p:cNvPicPr preferRelativeResize="0"/>
          <p:nvPr/>
        </p:nvPicPr>
        <p:blipFill rotWithShape="1">
          <a:blip r:embed="rId2">
            <a:alphaModFix/>
          </a:blip>
          <a:srcRect t="22672"/>
          <a:stretch/>
        </p:blipFill>
        <p:spPr>
          <a:xfrm>
            <a:off x="0" y="1217613"/>
            <a:ext cx="9144000" cy="468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5aef2fa598_0_802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5aef2fa598_0_802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5aef2fa598_0_802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5aef2fa598_0_802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kA-V2 Title Slide">
  <p:cSld name="TrkA-V2 Title Slid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15aef2fa598_0_808" descr="C:\Users\strithar\Desktop\Carosel photos\FLCKR-emailed\Turtle2_cw-735x28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21000"/>
            <a:ext cx="9144001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5aef2fa598_0_808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5aef2fa598_0_808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5aef2fa598_0_808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5aef2fa598_0_808"/>
          <p:cNvSpPr txBox="1">
            <a:spLocks noGrp="1"/>
          </p:cNvSpPr>
          <p:nvPr>
            <p:ph type="body" idx="1"/>
          </p:nvPr>
        </p:nvSpPr>
        <p:spPr>
          <a:xfrm>
            <a:off x="313136" y="1412667"/>
            <a:ext cx="850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g15aef2fa598_0_808"/>
          <p:cNvSpPr txBox="1">
            <a:spLocks noGrp="1"/>
          </p:cNvSpPr>
          <p:nvPr>
            <p:ph type="body" idx="2"/>
          </p:nvPr>
        </p:nvSpPr>
        <p:spPr>
          <a:xfrm>
            <a:off x="313136" y="1913901"/>
            <a:ext cx="8506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rkA-V2 Title Slide">
  <p:cSld name="1_TrkA-V2 Title Slid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15aef2fa598_0_815" descr="C:\Users\strithar\Desktop\Carosel photos\FLCKR-emailed\BS_cw-735x28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21000"/>
            <a:ext cx="9144001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5aef2fa598_0_815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5aef2fa598_0_815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5aef2fa598_0_815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15aef2fa598_0_815"/>
          <p:cNvSpPr txBox="1">
            <a:spLocks noGrp="1"/>
          </p:cNvSpPr>
          <p:nvPr>
            <p:ph type="body" idx="1"/>
          </p:nvPr>
        </p:nvSpPr>
        <p:spPr>
          <a:xfrm>
            <a:off x="313136" y="1412667"/>
            <a:ext cx="850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g15aef2fa598_0_815"/>
          <p:cNvSpPr txBox="1">
            <a:spLocks noGrp="1"/>
          </p:cNvSpPr>
          <p:nvPr>
            <p:ph type="body" idx="2"/>
          </p:nvPr>
        </p:nvSpPr>
        <p:spPr>
          <a:xfrm>
            <a:off x="313136" y="1913901"/>
            <a:ext cx="8506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rkA-V2 Title Slide">
  <p:cSld name="2_TrkA-V2 Title Slid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15aef2fa598_0_822" descr="C:\Users\strithar\Desktop\Carosel photos\FLCKR-emailed\Refl2_cw-735x28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21000"/>
            <a:ext cx="9144001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5aef2fa598_0_822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5aef2fa598_0_822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5aef2fa598_0_822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5aef2fa598_0_822"/>
          <p:cNvSpPr txBox="1">
            <a:spLocks noGrp="1"/>
          </p:cNvSpPr>
          <p:nvPr>
            <p:ph type="body" idx="1"/>
          </p:nvPr>
        </p:nvSpPr>
        <p:spPr>
          <a:xfrm>
            <a:off x="313136" y="1412667"/>
            <a:ext cx="850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g15aef2fa598_0_822"/>
          <p:cNvSpPr txBox="1">
            <a:spLocks noGrp="1"/>
          </p:cNvSpPr>
          <p:nvPr>
            <p:ph type="body" idx="2"/>
          </p:nvPr>
        </p:nvSpPr>
        <p:spPr>
          <a:xfrm>
            <a:off x="313136" y="1913901"/>
            <a:ext cx="8506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rkA-V1 Title Slide">
  <p:cSld name="1_TrkA-V1 Title Slid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15aef2fa598_0_829" descr="promise-gre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5aef2fa598_0_829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1813" y="5392738"/>
            <a:ext cx="1908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5aef2fa598_0_829" descr="C:\Users\strithar\Desktop\Carosel photos\FLCKR-emailed\Original Photos\8014239071_7ed748139d_o 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541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5aef2fa598_0_829"/>
          <p:cNvSpPr txBox="1">
            <a:spLocks noGrp="1"/>
          </p:cNvSpPr>
          <p:nvPr>
            <p:ph type="body" idx="1"/>
          </p:nvPr>
        </p:nvSpPr>
        <p:spPr>
          <a:xfrm>
            <a:off x="4770597" y="565428"/>
            <a:ext cx="401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1A">
  <p:cSld name="Text 01A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5aef2fa598_0_834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5aef2fa598_0_834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5aef2fa598_0_834" descr="TrkB-PPT-V1-Footer1.png"/>
          <p:cNvPicPr preferRelativeResize="0"/>
          <p:nvPr/>
        </p:nvPicPr>
        <p:blipFill rotWithShape="1">
          <a:blip r:embed="rId4">
            <a:alphaModFix/>
          </a:blip>
          <a:srcRect t="15454"/>
          <a:stretch/>
        </p:blipFill>
        <p:spPr>
          <a:xfrm>
            <a:off x="0" y="9525"/>
            <a:ext cx="9143998" cy="159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15aef2fa598_0_834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3000" cy="43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g15aef2fa598_0_834"/>
          <p:cNvSpPr txBox="1">
            <a:spLocks noGrp="1"/>
          </p:cNvSpPr>
          <p:nvPr>
            <p:ph type="title"/>
          </p:nvPr>
        </p:nvSpPr>
        <p:spPr>
          <a:xfrm>
            <a:off x="2432242" y="6215230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1B">
  <p:cSld name="Text 01B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15aef2fa598_0_840" descr="TrkB-PPT-V1-Footer1.png"/>
          <p:cNvPicPr preferRelativeResize="0"/>
          <p:nvPr/>
        </p:nvPicPr>
        <p:blipFill rotWithShape="1">
          <a:blip r:embed="rId2">
            <a:alphaModFix/>
          </a:blip>
          <a:srcRect t="15454"/>
          <a:stretch/>
        </p:blipFill>
        <p:spPr>
          <a:xfrm>
            <a:off x="0" y="9525"/>
            <a:ext cx="9143998" cy="159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5aef2fa598_0_840" descr="TrkB-PPT-V1-Green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5aef2fa598_0_840" descr="UA-COLOUR-REVER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15aef2fa598_0_840"/>
          <p:cNvSpPr txBox="1">
            <a:spLocks noGrp="1"/>
          </p:cNvSpPr>
          <p:nvPr>
            <p:ph type="body" idx="1"/>
          </p:nvPr>
        </p:nvSpPr>
        <p:spPr>
          <a:xfrm>
            <a:off x="814388" y="2055091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g15aef2fa598_0_840"/>
          <p:cNvSpPr txBox="1">
            <a:spLocks noGrp="1"/>
          </p:cNvSpPr>
          <p:nvPr>
            <p:ph type="title"/>
          </p:nvPr>
        </p:nvSpPr>
        <p:spPr>
          <a:xfrm>
            <a:off x="814388" y="1381534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2">
  <p:cSld name="Text 02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15aef2fa598_0_846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5aef2fa598_0_846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5aef2fa598_0_846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g15aef2fa598_0_846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kA-V1 Title Slide">
  <p:cSld name="TrkA-V1 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7" descr="C:\Users\strithar\Desktop\Carosel photos\FLCKR-emailed\Original Photos\8014240644_a1690c9791_o.jpg"/>
          <p:cNvPicPr preferRelativeResize="0"/>
          <p:nvPr/>
        </p:nvPicPr>
        <p:blipFill rotWithShape="1">
          <a:blip r:embed="rId2">
            <a:alphaModFix/>
          </a:blip>
          <a:srcRect b="22511"/>
          <a:stretch/>
        </p:blipFill>
        <p:spPr>
          <a:xfrm>
            <a:off x="0" y="1143000"/>
            <a:ext cx="9144000" cy="4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7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7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7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02">
  <p:cSld name="Picture 0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15aef2fa598_0_851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5aef2fa598_0_851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5aef2fa598_0_851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g15aef2fa598_0_851"/>
          <p:cNvSpPr>
            <a:spLocks noGrp="1"/>
          </p:cNvSpPr>
          <p:nvPr>
            <p:ph type="pic" idx="2"/>
          </p:nvPr>
        </p:nvSpPr>
        <p:spPr>
          <a:xfrm>
            <a:off x="0" y="946727"/>
            <a:ext cx="9144000" cy="5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A">
  <p:cSld name="Text 03A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15aef2fa598_0_856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5aef2fa598_0_856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5aef2fa598_0_856"/>
          <p:cNvSpPr txBox="1">
            <a:spLocks noGrp="1"/>
          </p:cNvSpPr>
          <p:nvPr>
            <p:ph type="title"/>
          </p:nvPr>
        </p:nvSpPr>
        <p:spPr>
          <a:xfrm>
            <a:off x="2432242" y="6215230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g15aef2fa598_0_856"/>
          <p:cNvSpPr txBox="1">
            <a:spLocks noGrp="1"/>
          </p:cNvSpPr>
          <p:nvPr>
            <p:ph type="body" idx="1"/>
          </p:nvPr>
        </p:nvSpPr>
        <p:spPr>
          <a:xfrm>
            <a:off x="814388" y="738909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03">
  <p:cSld name="Picture 03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15aef2fa598_0_861" descr="TrkB-PPT-V1-Green-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5aef2fa598_0_861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15aef2fa598_0_861"/>
          <p:cNvSpPr txBox="1">
            <a:spLocks noGrp="1"/>
          </p:cNvSpPr>
          <p:nvPr>
            <p:ph type="title"/>
          </p:nvPr>
        </p:nvSpPr>
        <p:spPr>
          <a:xfrm>
            <a:off x="2432242" y="6215230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g15aef2fa598_0_861"/>
          <p:cNvSpPr>
            <a:spLocks noGrp="1"/>
          </p:cNvSpPr>
          <p:nvPr>
            <p:ph type="pic" idx="2"/>
          </p:nvPr>
        </p:nvSpPr>
        <p:spPr>
          <a:xfrm>
            <a:off x="0" y="-1540"/>
            <a:ext cx="9144000" cy="59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4">
  <p:cSld name="Text 04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15aef2fa598_0_866" descr="TrkB-PPT-V2-Head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5aef2fa598_0_866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5aef2fa598_0_866"/>
          <p:cNvSpPr txBox="1">
            <a:spLocks noGrp="1"/>
          </p:cNvSpPr>
          <p:nvPr>
            <p:ph type="body" idx="1"/>
          </p:nvPr>
        </p:nvSpPr>
        <p:spPr>
          <a:xfrm>
            <a:off x="814388" y="2532303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g15aef2fa598_0_866"/>
          <p:cNvSpPr txBox="1">
            <a:spLocks noGrp="1"/>
          </p:cNvSpPr>
          <p:nvPr>
            <p:ph type="title"/>
          </p:nvPr>
        </p:nvSpPr>
        <p:spPr>
          <a:xfrm>
            <a:off x="814388" y="1704806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6">
  <p:cSld name="Text 06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15aef2fa598_0_871" descr="TrkB-PPT-V1-Foot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15aef2fa598_0_871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15aef2fa598_0_871"/>
          <p:cNvSpPr txBox="1">
            <a:spLocks noGrp="1"/>
          </p:cNvSpPr>
          <p:nvPr>
            <p:ph type="body" idx="1"/>
          </p:nvPr>
        </p:nvSpPr>
        <p:spPr>
          <a:xfrm>
            <a:off x="814388" y="2532303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g15aef2fa598_0_871"/>
          <p:cNvSpPr txBox="1">
            <a:spLocks noGrp="1"/>
          </p:cNvSpPr>
          <p:nvPr>
            <p:ph type="title"/>
          </p:nvPr>
        </p:nvSpPr>
        <p:spPr>
          <a:xfrm>
            <a:off x="814388" y="1704806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7">
  <p:cSld name="Text 07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15aef2fa598_0_876" descr="TrkB-PPT-V2-Header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5aef2fa598_0_876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15aef2fa598_0_876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g15aef2fa598_0_876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8">
  <p:cSld name="Text 08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15aef2fa598_0_881" descr="TrkB-PPT-V2-Footer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5aef2fa598_0_881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375400"/>
            <a:ext cx="1185862" cy="2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5aef2fa598_0_881" descr="promise-gree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5aef2fa598_0_881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g15aef2fa598_0_881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9">
  <p:cSld name="Text 09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15aef2fa598_0_887" descr="TrkB-PPT-V1-Foot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65700"/>
            <a:ext cx="9143998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5aef2fa598_0_887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0113" y="6200775"/>
            <a:ext cx="1571625" cy="36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15aef2fa598_0_887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g15aef2fa598_0_887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0">
  <p:cSld name="Text 10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15aef2fa598_0_892" descr="TrkB-PPT-V1-Footer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65700"/>
            <a:ext cx="9143998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5aef2fa598_0_892" descr="promise-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5aef2fa598_0_892" descr="UA-COLOU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15aef2fa598_0_892"/>
          <p:cNvSpPr txBox="1">
            <a:spLocks noGrp="1"/>
          </p:cNvSpPr>
          <p:nvPr>
            <p:ph type="body" idx="1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g15aef2fa598_0_892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1">
  <p:cSld name="Text 1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15aef2fa598_0_898" descr="TrkB-PPT-V2-Footer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219700"/>
            <a:ext cx="9143998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5aef2fa598_0_898" descr="promise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5aef2fa598_0_898" descr="UA-COLOU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5aef2fa598_0_898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g15aef2fa598_0_898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rkA-V1 Title Slide">
  <p:cSld name="2_TrkA-V1 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8" descr="C:\Users\strithar\Desktop\Carosel photos\FLCKR-emailed\Original Photos\8014277387_2767106a36_o.jpg"/>
          <p:cNvPicPr preferRelativeResize="0"/>
          <p:nvPr/>
        </p:nvPicPr>
        <p:blipFill rotWithShape="1">
          <a:blip r:embed="rId2">
            <a:alphaModFix/>
          </a:blip>
          <a:srcRect t="4442" b="14143"/>
          <a:stretch/>
        </p:blipFill>
        <p:spPr>
          <a:xfrm>
            <a:off x="0" y="1143000"/>
            <a:ext cx="9144000" cy="49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8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8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8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2">
  <p:cSld name="Text 1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15aef2fa598_0_904" descr="promise-gre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5038" y="6411913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5aef2fa598_0_904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408738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5aef2fa598_0_904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g15aef2fa598_0_904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3">
  <p:cSld name="Text 13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15aef2fa598_0_909" descr="UA-COLOU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1925" y="6408738"/>
            <a:ext cx="1185863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5aef2fa598_0_909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" name="Google Shape;337;g15aef2fa598_0_909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D9D9D9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5aef2fa598_0_913"/>
          <p:cNvSpPr/>
          <p:nvPr/>
        </p:nvSpPr>
        <p:spPr>
          <a:xfrm>
            <a:off x="0" y="6235700"/>
            <a:ext cx="9144000" cy="6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aef2fa598_0_913" descr="promise-gre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5038" y="6408738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5aef2fa598_0_913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3" y="6407150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5aef2fa598_0_913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Google Shape;343;g15aef2fa598_0_913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4">
  <p:cSld name="Text 14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5aef2fa598_0_919"/>
          <p:cNvSpPr txBox="1">
            <a:spLocks noGrp="1"/>
          </p:cNvSpPr>
          <p:nvPr>
            <p:ph type="body" idx="1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g15aef2fa598_0_919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1">
  <p:cSld name="Title 0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15aef2fa598_0_922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5aef2fa598_0_922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3225" y="2606675"/>
            <a:ext cx="5795964" cy="1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2">
  <p:cSld name="Title 0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5aef2fa598_0_925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15aef2fa598_0_925" descr="UA-COLOUR-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100" y="1090613"/>
            <a:ext cx="4268787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15aef2fa598_0_925"/>
          <p:cNvSpPr txBox="1">
            <a:spLocks noGrp="1"/>
          </p:cNvSpPr>
          <p:nvPr>
            <p:ph type="title"/>
          </p:nvPr>
        </p:nvSpPr>
        <p:spPr>
          <a:xfrm>
            <a:off x="457200" y="3509817"/>
            <a:ext cx="8229600" cy="13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3">
  <p:cSld name="Title 03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g15aef2fa598_0_929" descr="GOLD-BACKGROUND-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5aef2fa598_0_929" descr="UA-COL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3000375"/>
            <a:ext cx="36576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4">
  <p:cSld name="Title 04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15aef2fa598_0_932" descr="TrkB-PPT-V1-Green-Background-Ful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5aef2fa598_0_932" descr="promise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05">
  <p:cSld name="Title 05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15aef2fa598_0_935" descr="GOLD-BACKGROUND-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15aef2fa598_0_935" descr="promise-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rkA-V1 Title Slide">
  <p:cSld name="3_TrkA-V1 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9" descr="C:\Users\strithar\Desktop\Carosel photos\FLCKR-emailed\Original Photos\8014232605_8021a23ab3_o.jpg"/>
          <p:cNvPicPr preferRelativeResize="0"/>
          <p:nvPr/>
        </p:nvPicPr>
        <p:blipFill rotWithShape="1">
          <a:blip r:embed="rId2">
            <a:alphaModFix/>
          </a:blip>
          <a:srcRect t="24515"/>
          <a:stretch/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9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9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9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rkA-V1 Title Slide">
  <p:cSld name="4_TrkA-V1 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40" descr="C:\Users\strithar\Desktop\Carosel photos\FLCKR-emailed\Original Photos\8021800099_7a65f976e0_o.jpg"/>
          <p:cNvPicPr preferRelativeResize="0"/>
          <p:nvPr/>
        </p:nvPicPr>
        <p:blipFill rotWithShape="1">
          <a:blip r:embed="rId2">
            <a:alphaModFix/>
          </a:blip>
          <a:srcRect t="22675"/>
          <a:stretch/>
        </p:blipFill>
        <p:spPr>
          <a:xfrm>
            <a:off x="0" y="1217613"/>
            <a:ext cx="9144000" cy="46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0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0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0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0"/>
          <p:cNvSpPr txBox="1">
            <a:spLocks noGrp="1"/>
          </p:cNvSpPr>
          <p:nvPr>
            <p:ph type="body" idx="1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kA-V2 Title Slide">
  <p:cSld name="TrkA-V2 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1" descr="C:\Users\strithar\Desktop\Carosel photos\FLCKR-emailed\Turtle2_cw-735x28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21000"/>
            <a:ext cx="9144000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1" descr="TrkA-PPT-V1-Footer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1" descr="promise-gr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1" descr="UA-COLOU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1"/>
          <p:cNvSpPr txBox="1">
            <a:spLocks noGrp="1"/>
          </p:cNvSpPr>
          <p:nvPr>
            <p:ph type="body" idx="1"/>
          </p:nvPr>
        </p:nvSpPr>
        <p:spPr>
          <a:xfrm>
            <a:off x="313136" y="1412667"/>
            <a:ext cx="850685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2"/>
          </p:nvPr>
        </p:nvSpPr>
        <p:spPr>
          <a:xfrm>
            <a:off x="313136" y="1913901"/>
            <a:ext cx="850685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s://www.youtube.com/watch?v=AzgW7X9DXhk" TargetMode="Externa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hyperlink" Target="https://docs.google.com/document/d/1ywdZWQxoRfu45nz7tfKiLOE_Rg-BXvQtZholeJnBV98/ed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lberta.ca/research/research-support/research-ethics-office/support/system.html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alberta.ca/research/research-support/research-ethics-office/support/index.html" TargetMode="External"/><Relationship Id="rId5" Type="http://schemas.openxmlformats.org/officeDocument/2006/relationships/hyperlink" Target="https://www.youtube.com/watch?v=_7Zu1gtyu6g" TargetMode="External"/><Relationship Id="rId4" Type="http://schemas.openxmlformats.org/officeDocument/2006/relationships/hyperlink" Target="https://www.youtube.com/watch?v=F81nOA1PAg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mo.ualberta.c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lberta.ca/research/research-support/research-ethics-office/support/system.html#afterapprova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document/d/16qVPFPhnzPISMKmHgpADMn5yGiRTrBrFX5vKGB2ofgM/edi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hyperlink" Target="https://www.ualberta.ca/research/media-library/reo/general-documents/how-to-supervisor-approval-2020-02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"/>
          <p:cNvSpPr txBox="1">
            <a:spLocks noGrp="1"/>
          </p:cNvSpPr>
          <p:nvPr>
            <p:ph type="body" idx="1"/>
          </p:nvPr>
        </p:nvSpPr>
        <p:spPr>
          <a:xfrm>
            <a:off x="814388" y="304800"/>
            <a:ext cx="7562850" cy="248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4400"/>
              <a:t>A</a:t>
            </a:r>
            <a:r>
              <a:rPr lang="en-US" sz="3600"/>
              <a:t>lberta </a:t>
            </a:r>
            <a:r>
              <a:rPr lang="en-US" sz="4800"/>
              <a:t>R</a:t>
            </a:r>
            <a:r>
              <a:rPr lang="en-US" sz="3600"/>
              <a:t>esearch </a:t>
            </a:r>
            <a:r>
              <a:rPr lang="en-US" sz="4400"/>
              <a:t>I</a:t>
            </a:r>
            <a:r>
              <a:rPr lang="en-US" sz="3600"/>
              <a:t>nformation </a:t>
            </a:r>
            <a:r>
              <a:rPr lang="en-US" sz="4400"/>
              <a:t>Se</a:t>
            </a:r>
            <a:r>
              <a:rPr lang="en-US" sz="3600"/>
              <a:t>rvices (ARISE)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i="1"/>
              <a:t>Getting Started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368" name="Google Shape;3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026" y="2484903"/>
            <a:ext cx="6701527" cy="372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5aef2fa598_0_745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3000" cy="4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75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200" b="0"/>
              <a:t>View/Edit Access:</a:t>
            </a:r>
            <a:endParaRPr sz="2200"/>
          </a:p>
          <a:p>
            <a:pPr marL="457200" lvl="0" indent="-3683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US" b="0"/>
              <a:t>Principal Investigator</a:t>
            </a:r>
            <a:endParaRPr/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b="0"/>
              <a:t>Co-investigator </a:t>
            </a:r>
            <a:endParaRPr b="0"/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b="0"/>
              <a:t>Study Coordinator </a:t>
            </a:r>
            <a:endParaRPr b="0"/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b="0"/>
              <a:t>Supervisor</a:t>
            </a:r>
            <a:endParaRPr b="0"/>
          </a:p>
          <a:p>
            <a:pPr marL="3175" lvl="1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200" b="0"/>
              <a:t>Submit:</a:t>
            </a:r>
            <a:endParaRPr sz="2200" b="0"/>
          </a:p>
          <a:p>
            <a:pPr marL="457200" lvl="0" indent="-3683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US" i="1"/>
              <a:t>Only</a:t>
            </a:r>
            <a:r>
              <a:rPr lang="en-US" b="0"/>
              <a:t> the PI can submit the study the first time.</a:t>
            </a:r>
            <a:endParaRPr/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b="0"/>
              <a:t>Post-submission: the PI, Co-Is and Study Coordinators can respond to requests for changes, and submit amendments and renewals.</a:t>
            </a:r>
            <a:endParaRPr b="0"/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b="0"/>
              <a:t>Supervisor can Change personnel and Change funding but cannot create amendments or renewals.</a:t>
            </a:r>
            <a:endParaRPr b="0"/>
          </a:p>
          <a:p>
            <a:pPr marL="3175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428" name="Google Shape;428;g15aef2fa598_0_745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Who can access/submit a study?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aef2fa598_0_750"/>
          <p:cNvSpPr txBox="1">
            <a:spLocks noGrp="1"/>
          </p:cNvSpPr>
          <p:nvPr>
            <p:ph type="body" idx="1"/>
          </p:nvPr>
        </p:nvSpPr>
        <p:spPr>
          <a:xfrm>
            <a:off x="814388" y="1393151"/>
            <a:ext cx="7563000" cy="4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b="0"/>
              <a:t>Automated system notifications: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b="0"/>
          </a:p>
          <a:p>
            <a:pPr marL="623887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/>
              <a:t>Initial submission, Change requests from reviewers / supervisors, REB decision, Renewal reminders, Approval</a:t>
            </a:r>
            <a:endParaRPr sz="1800" b="0"/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/>
              <a:t>IMPORTANT:</a:t>
            </a:r>
            <a:endParaRPr sz="1800"/>
          </a:p>
          <a:p>
            <a:pPr marL="23495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b="0"/>
              <a:t>Automated system notifications go to </a:t>
            </a:r>
            <a:r>
              <a:rPr lang="en-US" sz="1800" b="0" u="sng"/>
              <a:t>@ualberta.ca </a:t>
            </a:r>
            <a:r>
              <a:rPr lang="en-US" sz="1800" b="0"/>
              <a:t>email addresses; however, you can re-direct to a different email address.</a:t>
            </a:r>
            <a:endParaRPr sz="1800" b="0"/>
          </a:p>
          <a:p>
            <a:pPr marL="10541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-US" sz="1700" b="0"/>
              <a:t>Log into ARISE.</a:t>
            </a:r>
            <a:endParaRPr sz="1700" b="0"/>
          </a:p>
          <a:p>
            <a:pPr marL="10541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-US" sz="1700" b="0"/>
              <a:t>Click on your name (top right corner of the screen).</a:t>
            </a:r>
            <a:endParaRPr sz="1700" b="0"/>
          </a:p>
          <a:p>
            <a:pPr marL="10541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-US" sz="1700" b="0"/>
              <a:t>Click on My Profile.</a:t>
            </a:r>
            <a:endParaRPr sz="1700" b="0"/>
          </a:p>
          <a:p>
            <a:pPr marL="10541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-US" sz="1700" b="0"/>
              <a:t>Click on Edit My Info (on the left side of the screen).</a:t>
            </a:r>
            <a:endParaRPr sz="1700" b="0"/>
          </a:p>
          <a:p>
            <a:pPr marL="10541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-US" sz="1700" b="0"/>
              <a:t>Enter your preferred email address in the Email field.</a:t>
            </a:r>
            <a:endParaRPr sz="1700" b="0"/>
          </a:p>
          <a:p>
            <a:pPr marL="10541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-US" sz="1700" b="0"/>
              <a:t>Click OK to submit the change and exit the form.</a:t>
            </a:r>
            <a:endParaRPr sz="1700" b="0"/>
          </a:p>
          <a:p>
            <a:pPr marL="23495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b="0"/>
          </a:p>
        </p:txBody>
      </p:sp>
      <p:sp>
        <p:nvSpPr>
          <p:cNvPr id="434" name="Google Shape;434;g15aef2fa598_0_750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Email Notifications….they are important!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Your Dashboard</a:t>
            </a:r>
            <a:endParaRPr/>
          </a:p>
        </p:txBody>
      </p:sp>
      <p:pic>
        <p:nvPicPr>
          <p:cNvPr id="459" name="Google Shape;45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7" y="3176152"/>
            <a:ext cx="1885984" cy="17589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4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Your Roles – Make sure you are in the right one</a:t>
            </a:r>
            <a:endParaRPr/>
          </a:p>
        </p:txBody>
      </p:sp>
      <p:sp>
        <p:nvSpPr>
          <p:cNvPr id="466" name="Google Shape;466;p14"/>
          <p:cNvSpPr/>
          <p:nvPr/>
        </p:nvSpPr>
        <p:spPr>
          <a:xfrm rot="10800000">
            <a:off x="1793001" y="2558144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7" y="3176152"/>
            <a:ext cx="1885984" cy="17589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6497" y="3073078"/>
            <a:ext cx="2078409" cy="52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9" name="Google Shape;439;g15aef2fa598_0_7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15aef2fa598_0_755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Start a New Study</a:t>
            </a:r>
            <a:endParaRPr/>
          </a:p>
        </p:txBody>
      </p:sp>
      <p:sp>
        <p:nvSpPr>
          <p:cNvPr id="441" name="Google Shape;441;g15aef2fa598_0_755"/>
          <p:cNvSpPr/>
          <p:nvPr/>
        </p:nvSpPr>
        <p:spPr>
          <a:xfrm rot="10800000">
            <a:off x="2198197" y="3118143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7" y="3176152"/>
            <a:ext cx="1885984" cy="1758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8274" y="3073078"/>
            <a:ext cx="2540643" cy="561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</a:t>
            </a:r>
            <a:r>
              <a:rPr lang="en-US" dirty="0" smtClean="0">
                <a:hlinkClick r:id="rId5"/>
              </a:rPr>
              <a:t>watch</a:t>
            </a:r>
            <a:r>
              <a:rPr lang="en-US" dirty="0" smtClean="0"/>
              <a:t> video here on how to create a new study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Study Application – Indicate your affiliation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73" y="1248365"/>
            <a:ext cx="8607229" cy="4016093"/>
          </a:xfrm>
          <a:prstGeom prst="rect">
            <a:avLst/>
          </a:prstGeom>
        </p:spPr>
      </p:pic>
      <p:sp>
        <p:nvSpPr>
          <p:cNvPr id="11" name="Google Shape;441;g15aef2fa598_0_755"/>
          <p:cNvSpPr/>
          <p:nvPr/>
        </p:nvSpPr>
        <p:spPr>
          <a:xfrm rot="10800000">
            <a:off x="4018119" y="4849289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08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16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Your Inbox</a:t>
            </a: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2953487" y="342900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7" y="3176152"/>
            <a:ext cx="1885984" cy="1758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6049" y="3217009"/>
            <a:ext cx="2338086" cy="908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 study is here – it is with YOU to edit and/or make a change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7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Access all your studies</a:t>
            </a:r>
            <a:endParaRPr/>
          </a:p>
        </p:txBody>
      </p:sp>
      <p:sp>
        <p:nvSpPr>
          <p:cNvPr id="494" name="Google Shape;494;p17"/>
          <p:cNvSpPr/>
          <p:nvPr/>
        </p:nvSpPr>
        <p:spPr>
          <a:xfrm rot="10800000">
            <a:off x="3778910" y="342900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7" y="3176152"/>
            <a:ext cx="1885984" cy="1758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2941" y="3176152"/>
            <a:ext cx="3136739" cy="1031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you need to create new AMENDMENT or RENEWAL, you will find your approved study here.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</a:t>
            </a:r>
            <a:endParaRPr/>
          </a:p>
        </p:txBody>
      </p:sp>
      <p:pic>
        <p:nvPicPr>
          <p:cNvPr id="500" name="Google Shape;50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9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States – what’s going on with my study?</a:t>
            </a:r>
            <a:endParaRPr/>
          </a:p>
        </p:txBody>
      </p:sp>
      <p:sp>
        <p:nvSpPr>
          <p:cNvPr id="507" name="Google Shape;507;p19"/>
          <p:cNvSpPr/>
          <p:nvPr/>
        </p:nvSpPr>
        <p:spPr>
          <a:xfrm rot="10800000">
            <a:off x="2016949" y="1963957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9"/>
          <p:cNvSpPr/>
          <p:nvPr/>
        </p:nvSpPr>
        <p:spPr>
          <a:xfrm rot="10800000">
            <a:off x="5206767" y="3795791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41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/>
              <a:t>https://arise.ualberta.ca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/>
              <a:t>OR</a:t>
            </a:r>
            <a:endParaRPr sz="1800" dirty="0"/>
          </a:p>
          <a:p>
            <a:pPr marL="3175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175" lvl="1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1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link from Research Ethics Office website (https://www.ualberta.ca/research/support/ethics-office) </a:t>
            </a:r>
            <a:endParaRPr dirty="0"/>
          </a:p>
          <a:p>
            <a:pPr marL="0" lvl="1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/>
              <a:t>Browsers: Google Chrome is preferred browser, Safari is not compatible with ARISE.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 smtClean="0"/>
              <a:t>You MUST disengage </a:t>
            </a:r>
            <a:r>
              <a:rPr lang="en-US" sz="1800" dirty="0"/>
              <a:t>your pop-up </a:t>
            </a:r>
            <a:r>
              <a:rPr lang="en-US" sz="1800" dirty="0" smtClean="0"/>
              <a:t>blocker.</a:t>
            </a:r>
            <a:endParaRPr dirty="0"/>
          </a:p>
        </p:txBody>
      </p:sp>
      <p:sp>
        <p:nvSpPr>
          <p:cNvPr id="374" name="Google Shape;374;p2"/>
          <p:cNvSpPr txBox="1">
            <a:spLocks noGrp="1"/>
          </p:cNvSpPr>
          <p:nvPr>
            <p:ph type="title"/>
          </p:nvPr>
        </p:nvSpPr>
        <p:spPr>
          <a:xfrm>
            <a:off x="804961" y="556228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/>
              <a:t>Online Ethics Application System - Technical</a:t>
            </a:r>
            <a:endParaRPr sz="2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8" y="2431984"/>
            <a:ext cx="3115110" cy="362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0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Access your application</a:t>
            </a:r>
            <a:endParaRPr/>
          </a:p>
        </p:txBody>
      </p:sp>
      <p:sp>
        <p:nvSpPr>
          <p:cNvPr id="515" name="Google Shape;515;p20"/>
          <p:cNvSpPr/>
          <p:nvPr/>
        </p:nvSpPr>
        <p:spPr>
          <a:xfrm rot="10800000">
            <a:off x="1735080" y="217209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4223" y="2055591"/>
            <a:ext cx="3026780" cy="71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here to open up the study to edit.  If it says View Study, you cannot edit it.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1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My Activities</a:t>
            </a:r>
            <a:endParaRPr/>
          </a:p>
        </p:txBody>
      </p:sp>
      <p:sp>
        <p:nvSpPr>
          <p:cNvPr id="522" name="Google Shape;522;p21"/>
          <p:cNvSpPr/>
          <p:nvPr/>
        </p:nvSpPr>
        <p:spPr>
          <a:xfrm rot="10800000">
            <a:off x="1358312" y="3070759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22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Study Identification</a:t>
            </a:r>
            <a:endParaRPr/>
          </a:p>
        </p:txBody>
      </p:sp>
      <p:sp>
        <p:nvSpPr>
          <p:cNvPr id="529" name="Google Shape;529;p22"/>
          <p:cNvSpPr/>
          <p:nvPr/>
        </p:nvSpPr>
        <p:spPr>
          <a:xfrm rot="10800000">
            <a:off x="4202890" y="1739623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3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REB Administrator</a:t>
            </a:r>
            <a:endParaRPr/>
          </a:p>
        </p:txBody>
      </p:sp>
      <p:sp>
        <p:nvSpPr>
          <p:cNvPr id="536" name="Google Shape;536;p23"/>
          <p:cNvSpPr/>
          <p:nvPr/>
        </p:nvSpPr>
        <p:spPr>
          <a:xfrm rot="10800000">
            <a:off x="7463162" y="2743938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4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History</a:t>
            </a:r>
            <a:endParaRPr/>
          </a:p>
        </p:txBody>
      </p:sp>
      <p:sp>
        <p:nvSpPr>
          <p:cNvPr id="543" name="Google Shape;543;p24"/>
          <p:cNvSpPr/>
          <p:nvPr/>
        </p:nvSpPr>
        <p:spPr>
          <a:xfrm rot="10800000">
            <a:off x="2780372" y="4044297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5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549" name="Google Shape;549;p25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Approval Letter</a:t>
            </a:r>
            <a:endParaRPr/>
          </a:p>
        </p:txBody>
      </p:sp>
      <p:pic>
        <p:nvPicPr>
          <p:cNvPr id="550" name="Google Shape;5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1012825"/>
            <a:ext cx="8496300" cy="48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5"/>
          <p:cNvSpPr/>
          <p:nvPr/>
        </p:nvSpPr>
        <p:spPr>
          <a:xfrm>
            <a:off x="5271680" y="2516261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012825"/>
            <a:ext cx="8751783" cy="7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56770" y="2855734"/>
            <a:ext cx="2211006" cy="509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Shows you the first approval letter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6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Approval for 364 days, if study still active must renew.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System will prompt with emails at 30,15 and 10 days (to @ualberta.ca)</a:t>
            </a:r>
            <a:endParaRPr sz="2400"/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ANY changes to approved research require REB review BEFORE they are implemented.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558" name="Google Shape;558;p26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After Approval – Post Approval Activity (PAA)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bcdaa62ee_0_237"/>
          <p:cNvSpPr txBox="1">
            <a:spLocks noGrp="1"/>
          </p:cNvSpPr>
          <p:nvPr>
            <p:ph type="body" idx="1"/>
          </p:nvPr>
        </p:nvSpPr>
        <p:spPr>
          <a:xfrm>
            <a:off x="468086" y="1608667"/>
            <a:ext cx="36033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Create a NEW STUDY</a:t>
            </a:r>
            <a:endParaRPr/>
          </a:p>
          <a:p>
            <a:pPr marL="288925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1bcdaa62ee_0_237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/>
              <a:t>Migrating Your Study Into ARISE….</a:t>
            </a:r>
            <a:endParaRPr sz="2800" b="1"/>
          </a:p>
        </p:txBody>
      </p:sp>
      <p:pic>
        <p:nvPicPr>
          <p:cNvPr id="409" name="Google Shape;409;g11bcdaa62ee_0_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0675" y="1427475"/>
            <a:ext cx="4478326" cy="242615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11bcdaa62ee_0_237"/>
          <p:cNvSpPr/>
          <p:nvPr/>
        </p:nvSpPr>
        <p:spPr>
          <a:xfrm>
            <a:off x="3495504" y="2453420"/>
            <a:ext cx="683700" cy="277200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329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11bcdaa62ee_0_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700" y="2348403"/>
            <a:ext cx="6170687" cy="298729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1bcdaa62ee_0_421"/>
          <p:cNvSpPr txBox="1">
            <a:spLocks noGrp="1"/>
          </p:cNvSpPr>
          <p:nvPr>
            <p:ph type="body" idx="1"/>
          </p:nvPr>
        </p:nvSpPr>
        <p:spPr>
          <a:xfrm>
            <a:off x="238475" y="1039675"/>
            <a:ext cx="2416800" cy="5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Upload:</a:t>
            </a:r>
            <a:endParaRPr/>
          </a:p>
          <a:p>
            <a:pPr marL="288925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/>
              <a:t>Approval certificate </a:t>
            </a:r>
            <a:endParaRPr/>
          </a:p>
          <a:p>
            <a:pPr marL="288925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Approved application</a:t>
            </a:r>
            <a:endParaRPr/>
          </a:p>
          <a:p>
            <a:pPr marL="288925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Amendment or Renewal FORM (fillable .PDF)</a:t>
            </a:r>
            <a:endParaRPr/>
          </a:p>
          <a:p>
            <a:pPr marL="288925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Complete application with APPROVED application text (and/or things that have changed because of amendment).</a:t>
            </a:r>
            <a:endParaRPr/>
          </a:p>
        </p:txBody>
      </p:sp>
      <p:sp>
        <p:nvSpPr>
          <p:cNvPr id="417" name="Google Shape;417;g11bcdaa62ee_0_421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/>
              <a:t>Migrating Your Study Into ARISE….</a:t>
            </a:r>
            <a:endParaRPr sz="2800" b="1"/>
          </a:p>
        </p:txBody>
      </p:sp>
      <p:sp>
        <p:nvSpPr>
          <p:cNvPr id="418" name="Google Shape;418;g11bcdaa62ee_0_421"/>
          <p:cNvSpPr/>
          <p:nvPr/>
        </p:nvSpPr>
        <p:spPr>
          <a:xfrm>
            <a:off x="3964679" y="4729445"/>
            <a:ext cx="683700" cy="277200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69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bcdaa62ee_0_605"/>
          <p:cNvSpPr txBox="1">
            <a:spLocks noGrp="1"/>
          </p:cNvSpPr>
          <p:nvPr>
            <p:ph type="body" idx="1"/>
          </p:nvPr>
        </p:nvSpPr>
        <p:spPr>
          <a:xfrm>
            <a:off x="688800" y="1039675"/>
            <a:ext cx="7786500" cy="5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/>
              <a:t>Do NOT create a new study for a renewal and a new study for an Amendment</a:t>
            </a:r>
            <a:endParaRPr sz="3000"/>
          </a:p>
          <a:p>
            <a:pPr marL="1371600" lvl="2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3000"/>
              <a:t>Can complete a Renewal and Amendment AT THE SAME TIME (only this once)</a:t>
            </a:r>
            <a:endParaRPr sz="3000"/>
          </a:p>
          <a:p>
            <a:pPr marL="1371600" lvl="2" indent="-419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After initial approval - amendments and renewals </a:t>
            </a:r>
            <a:r>
              <a:rPr lang="en-US" sz="3000" b="1" u="sng"/>
              <a:t>cannot</a:t>
            </a:r>
            <a:r>
              <a:rPr lang="en-US" sz="3000"/>
              <a:t> be done together</a:t>
            </a:r>
            <a:endParaRPr sz="3000"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424" name="Google Shape;424;g11bcdaa62ee_0_605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/>
              <a:t>Migrating Your Study Into ARISE….</a:t>
            </a:r>
            <a:endParaRPr sz="2800" b="1"/>
          </a:p>
        </p:txBody>
      </p:sp>
    </p:spTree>
    <p:extLst>
      <p:ext uri="{BB962C8B-B14F-4D97-AF65-F5344CB8AC3E}">
        <p14:creationId xmlns:p14="http://schemas.microsoft.com/office/powerpoint/2010/main" val="2860149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5017" y="1621957"/>
            <a:ext cx="4939341" cy="341756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 txBox="1">
            <a:spLocks noGrp="1"/>
          </p:cNvSpPr>
          <p:nvPr>
            <p:ph type="body" idx="1"/>
          </p:nvPr>
        </p:nvSpPr>
        <p:spPr>
          <a:xfrm>
            <a:off x="418186" y="1154097"/>
            <a:ext cx="3603300" cy="5132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dirty="0"/>
              <a:t>Faculty Members </a:t>
            </a:r>
            <a:endParaRPr sz="1800" dirty="0"/>
          </a:p>
          <a:p>
            <a:pPr marL="288925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dirty="0"/>
              <a:t>Complete CCID request form</a:t>
            </a:r>
            <a:endParaRPr dirty="0"/>
          </a:p>
          <a:p>
            <a:pPr marL="228600" lvl="2" indent="-228600" algn="l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b="1" dirty="0"/>
              <a:t>L</a:t>
            </a:r>
            <a:r>
              <a:rPr lang="en-US" sz="1800" b="1" dirty="0"/>
              <a:t>og into ARISE: </a:t>
            </a:r>
            <a:endParaRPr dirty="0"/>
          </a:p>
          <a:p>
            <a:pPr marL="514350" lvl="3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endParaRPr dirty="0"/>
          </a:p>
          <a:p>
            <a:pPr marL="514350" lvl="3" indent="-23018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US" b="1" dirty="0"/>
              <a:t>Select REB Principal Investigator AND REB Faculty Supervisor</a:t>
            </a:r>
            <a:endParaRPr b="1" dirty="0"/>
          </a:p>
          <a:p>
            <a:pPr marL="514350" lvl="3" indent="-23018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US" b="1" dirty="0"/>
              <a:t>MUST identify department as University of Lethbridge (Department)</a:t>
            </a:r>
            <a:endParaRPr b="1" dirty="0"/>
          </a:p>
          <a:p>
            <a:pPr marL="514350" lvl="3" indent="-23018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-"/>
            </a:pPr>
            <a:r>
              <a:rPr lang="en-US" b="1" dirty="0"/>
              <a:t>Be sure to click SUBMIT REQUEST </a:t>
            </a:r>
            <a:endParaRPr b="1" dirty="0"/>
          </a:p>
          <a:p>
            <a:pPr marL="514350" lvl="3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-"/>
            </a:pPr>
            <a:r>
              <a:rPr lang="en-US" b="1" dirty="0"/>
              <a:t>https://</a:t>
            </a:r>
            <a:r>
              <a:rPr lang="en-US" b="1" dirty="0" smtClean="0"/>
              <a:t>www.youtube.com/watch?v=Cm0nUUtBdAs</a:t>
            </a:r>
          </a:p>
        </p:txBody>
      </p:sp>
      <p:sp>
        <p:nvSpPr>
          <p:cNvPr id="205" name="Google Shape;205;p3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/>
              <a:t>Getting Started….</a:t>
            </a:r>
            <a:endParaRPr sz="2800" b="1"/>
          </a:p>
        </p:txBody>
      </p:sp>
      <p:sp>
        <p:nvSpPr>
          <p:cNvPr id="206" name="Google Shape;206;p3"/>
          <p:cNvSpPr/>
          <p:nvPr/>
        </p:nvSpPr>
        <p:spPr>
          <a:xfrm rot="10800000">
            <a:off x="5197251" y="3266820"/>
            <a:ext cx="683841" cy="277192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4671554" y="3541520"/>
            <a:ext cx="683841" cy="277192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219" y="2578526"/>
            <a:ext cx="18478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906" y="4934751"/>
            <a:ext cx="1076325" cy="20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61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7"/>
          <p:cNvSpPr txBox="1">
            <a:spLocks noGrp="1"/>
          </p:cNvSpPr>
          <p:nvPr>
            <p:ph type="title"/>
          </p:nvPr>
        </p:nvSpPr>
        <p:spPr>
          <a:xfrm>
            <a:off x="814388" y="399495"/>
            <a:ext cx="7562850" cy="647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dirty="0" smtClean="0"/>
              <a:t>AFTER MIGRATING INTO THE SYSTEM -  </a:t>
            </a:r>
            <a:r>
              <a:rPr lang="en-US" sz="2000" dirty="0"/>
              <a:t>Create Amendment/Renewal</a:t>
            </a:r>
            <a:endParaRPr sz="2000" dirty="0"/>
          </a:p>
        </p:txBody>
      </p:sp>
      <p:sp>
        <p:nvSpPr>
          <p:cNvPr id="565" name="Google Shape;565;p27"/>
          <p:cNvSpPr/>
          <p:nvPr/>
        </p:nvSpPr>
        <p:spPr>
          <a:xfrm rot="10800000">
            <a:off x="2039228" y="4969848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5017" y="1915610"/>
            <a:ext cx="3154101" cy="607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Remember:  Approved studies will be found in the “human” not Inbox tab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87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634" y="1127523"/>
            <a:ext cx="7647329" cy="440667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8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Access Amendment/Renewal</a:t>
            </a:r>
            <a:endParaRPr/>
          </a:p>
        </p:txBody>
      </p:sp>
      <p:sp>
        <p:nvSpPr>
          <p:cNvPr id="572" name="Google Shape;572;p28"/>
          <p:cNvSpPr/>
          <p:nvPr/>
        </p:nvSpPr>
        <p:spPr>
          <a:xfrm rot="10800000">
            <a:off x="4009396" y="3186685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8"/>
          <p:cNvSpPr/>
          <p:nvPr/>
        </p:nvSpPr>
        <p:spPr>
          <a:xfrm rot="10800000">
            <a:off x="3432379" y="4504652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656" y="1025495"/>
            <a:ext cx="7881840" cy="460392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9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Amendment/Renewal Workspace</a:t>
            </a:r>
            <a:endParaRPr/>
          </a:p>
        </p:txBody>
      </p:sp>
      <p:sp>
        <p:nvSpPr>
          <p:cNvPr id="580" name="Google Shape;580;p29"/>
          <p:cNvSpPr/>
          <p:nvPr/>
        </p:nvSpPr>
        <p:spPr>
          <a:xfrm rot="10800000">
            <a:off x="4082796" y="3085143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8608" y="3085143"/>
            <a:ext cx="2795286" cy="484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orange shading shows you where you are in the study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15aef2fa598_0_9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656" y="1025495"/>
            <a:ext cx="7881841" cy="460392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15aef2fa598_0_938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Modified Study Workspace</a:t>
            </a:r>
            <a:endParaRPr/>
          </a:p>
        </p:txBody>
      </p:sp>
      <p:sp>
        <p:nvSpPr>
          <p:cNvPr id="587" name="Google Shape;587;g15aef2fa598_0_938"/>
          <p:cNvSpPr/>
          <p:nvPr/>
        </p:nvSpPr>
        <p:spPr>
          <a:xfrm rot="10800000">
            <a:off x="4972654" y="3085213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15aef2fa598_0_9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9255"/>
            <a:ext cx="8839199" cy="4296964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15aef2fa598_0_944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Modified Study Workspace</a:t>
            </a:r>
            <a:endParaRPr/>
          </a:p>
        </p:txBody>
      </p:sp>
      <p:sp>
        <p:nvSpPr>
          <p:cNvPr id="594" name="Google Shape;594;g15aef2fa598_0_944"/>
          <p:cNvSpPr/>
          <p:nvPr/>
        </p:nvSpPr>
        <p:spPr>
          <a:xfrm rot="10800000">
            <a:off x="1564154" y="1908013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1" y="1719684"/>
            <a:ext cx="2957331" cy="861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 copy of your approved study.  Ensure all changes are reflected here.   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85;g15aef2fa598_0_9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97" y="1058252"/>
            <a:ext cx="7881841" cy="460392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5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sp>
        <p:nvSpPr>
          <p:cNvPr id="549" name="Google Shape;549;p25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Renewal/Amendment </a:t>
            </a:r>
            <a:r>
              <a:rPr lang="en-US" dirty="0"/>
              <a:t>Workspace – Approval Letter</a:t>
            </a:r>
            <a:endParaRPr dirty="0"/>
          </a:p>
        </p:txBody>
      </p:sp>
      <p:sp>
        <p:nvSpPr>
          <p:cNvPr id="551" name="Google Shape;551;p25"/>
          <p:cNvSpPr/>
          <p:nvPr/>
        </p:nvSpPr>
        <p:spPr>
          <a:xfrm>
            <a:off x="3947113" y="2331609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187" y="1010668"/>
            <a:ext cx="8751783" cy="7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083728" y="3091062"/>
            <a:ext cx="2574524" cy="831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Shows you the amendment/renewal specific approval letter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072" y="2255121"/>
            <a:ext cx="2076810" cy="7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6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g1273ba7fc2b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9250"/>
            <a:ext cx="8839199" cy="45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273ba7fc2b_0_36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to SUBMIT</a:t>
            </a:r>
            <a:endParaRPr/>
          </a:p>
        </p:txBody>
      </p:sp>
      <p:sp>
        <p:nvSpPr>
          <p:cNvPr id="607" name="Google Shape;607;g1273ba7fc2b_0_36"/>
          <p:cNvSpPr/>
          <p:nvPr/>
        </p:nvSpPr>
        <p:spPr>
          <a:xfrm rot="10800000">
            <a:off x="1447529" y="3554450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273ba7fc2b_0_42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SUBMIT versus EMAIL to REB Coordinator</a:t>
            </a:r>
            <a:endParaRPr/>
          </a:p>
        </p:txBody>
      </p:sp>
      <p:pic>
        <p:nvPicPr>
          <p:cNvPr id="613" name="Google Shape;613;g1273ba7fc2b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9249"/>
            <a:ext cx="8839199" cy="46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1273ba7fc2b_0_42"/>
          <p:cNvSpPr/>
          <p:nvPr/>
        </p:nvSpPr>
        <p:spPr>
          <a:xfrm rot="10800000">
            <a:off x="1327729" y="3186750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1273ba7fc2b_0_42"/>
          <p:cNvSpPr/>
          <p:nvPr/>
        </p:nvSpPr>
        <p:spPr>
          <a:xfrm rot="10800000">
            <a:off x="1447529" y="5044525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1625" y="4925028"/>
            <a:ext cx="3478193" cy="75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NOT use this to respond to requests for clarification/change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851743d5b_0_29"/>
          <p:cNvSpPr txBox="1">
            <a:spLocks noGrp="1"/>
          </p:cNvSpPr>
          <p:nvPr>
            <p:ph type="body" idx="1"/>
          </p:nvPr>
        </p:nvSpPr>
        <p:spPr>
          <a:xfrm>
            <a:off x="16525" y="1039675"/>
            <a:ext cx="4272600" cy="5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/>
              <a:t>Important to know:</a:t>
            </a:r>
            <a:endParaRPr sz="3000"/>
          </a:p>
          <a:p>
            <a:pPr marL="1028700" lvl="2" indent="-615950" algn="l" rtl="0">
              <a:spcBef>
                <a:spcPts val="12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REB Staff or REB Reviewer request for changes</a:t>
            </a:r>
            <a:endParaRPr sz="2500"/>
          </a:p>
          <a:p>
            <a:pPr marL="1028700" lvl="2" indent="-6159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Applied to a specific question</a:t>
            </a:r>
            <a:endParaRPr sz="2500"/>
          </a:p>
          <a:p>
            <a:pPr marL="1028700" lvl="2" indent="-6159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May be </a:t>
            </a:r>
            <a:r>
              <a:rPr lang="en-US" sz="2500" b="1" i="1"/>
              <a:t>required</a:t>
            </a:r>
            <a:r>
              <a:rPr lang="en-US" sz="2500"/>
              <a:t> to provide a response</a:t>
            </a:r>
            <a:endParaRPr sz="2500"/>
          </a:p>
          <a:p>
            <a:pPr marL="1028700" lvl="2" indent="-6159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Answer the reviewer note AND change the question it is applied to</a:t>
            </a:r>
            <a:endParaRPr sz="2500"/>
          </a:p>
          <a:p>
            <a:pPr marL="13716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452" name="Google Shape;452;g12851743d5b_0_29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200" b="1"/>
              <a:t>Reviewer Notes: REB Requests for changes</a:t>
            </a:r>
            <a:endParaRPr sz="2200" b="1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b="1"/>
          </a:p>
        </p:txBody>
      </p:sp>
      <p:pic>
        <p:nvPicPr>
          <p:cNvPr id="453" name="Google Shape;453;g12851743d5b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125" y="4268750"/>
            <a:ext cx="3810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12851743d5b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9125" y="1327700"/>
            <a:ext cx="4751651" cy="27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12851743d5b_0_29"/>
          <p:cNvSpPr/>
          <p:nvPr/>
        </p:nvSpPr>
        <p:spPr>
          <a:xfrm rot="10800000">
            <a:off x="7712427" y="3429000"/>
            <a:ext cx="386700" cy="208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12851743d5b_0_29"/>
          <p:cNvSpPr/>
          <p:nvPr/>
        </p:nvSpPr>
        <p:spPr>
          <a:xfrm rot="10800000">
            <a:off x="5432702" y="3220800"/>
            <a:ext cx="386700" cy="208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107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12851743d5b_0_20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698758" y="1207788"/>
            <a:ext cx="7794110" cy="41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12851743d5b_0_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Reviewer Notes: REB Requests for changes</a:t>
            </a:r>
            <a:endParaRPr/>
          </a:p>
        </p:txBody>
      </p:sp>
      <p:sp>
        <p:nvSpPr>
          <p:cNvPr id="463" name="Google Shape;463;g12851743d5b_0_20"/>
          <p:cNvSpPr/>
          <p:nvPr/>
        </p:nvSpPr>
        <p:spPr>
          <a:xfrm rot="5400000">
            <a:off x="3334226" y="3186750"/>
            <a:ext cx="7986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12851743d5b_0_20"/>
          <p:cNvSpPr/>
          <p:nvPr/>
        </p:nvSpPr>
        <p:spPr>
          <a:xfrm rot="10800000">
            <a:off x="4106663" y="1723521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7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"/>
          <p:cNvSpPr txBox="1">
            <a:spLocks noGrp="1"/>
          </p:cNvSpPr>
          <p:nvPr>
            <p:ph type="body" idx="1"/>
          </p:nvPr>
        </p:nvSpPr>
        <p:spPr>
          <a:xfrm>
            <a:off x="167834" y="1527858"/>
            <a:ext cx="3436316" cy="4438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Log in using CCID/password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endParaRPr lang="en-US" sz="1600" dirty="0" smtClean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Click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endParaRPr lang="en-US" sz="1600"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Select REB Principal/Co-Investigator. 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endParaRPr lang="en-US" sz="1600"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Answer 4 questions:</a:t>
            </a:r>
          </a:p>
          <a:p>
            <a:pPr marL="457200" lvl="1" indent="0">
              <a:spcBef>
                <a:spcPts val="0"/>
              </a:spcBef>
              <a:buSzPts val="2400"/>
            </a:pPr>
            <a:r>
              <a:rPr lang="en-US" sz="1600" dirty="0" smtClean="0"/>
              <a:t>1.0 YES</a:t>
            </a:r>
          </a:p>
          <a:p>
            <a:pPr marL="457200" lvl="1" indent="0">
              <a:spcBef>
                <a:spcPts val="0"/>
              </a:spcBef>
              <a:buSzPts val="2400"/>
            </a:pPr>
            <a:r>
              <a:rPr lang="en-US" sz="1600" dirty="0" smtClean="0"/>
              <a:t>2.0 Describe your role</a:t>
            </a:r>
          </a:p>
          <a:p>
            <a:pPr marL="457200" lvl="1" indent="0">
              <a:spcBef>
                <a:spcPts val="0"/>
              </a:spcBef>
              <a:buSzPts val="2400"/>
            </a:pPr>
            <a:r>
              <a:rPr lang="en-US" sz="1600" dirty="0" smtClean="0"/>
              <a:t>3.0 Department = STUDENT</a:t>
            </a:r>
          </a:p>
          <a:p>
            <a:pPr marL="457200" lvl="1" indent="0">
              <a:spcBef>
                <a:spcPts val="0"/>
              </a:spcBef>
              <a:buSzPts val="2400"/>
            </a:pPr>
            <a:r>
              <a:rPr lang="en-US" sz="1600" dirty="0" smtClean="0"/>
              <a:t>4.0 Leave blank</a:t>
            </a:r>
          </a:p>
          <a:p>
            <a:pPr marL="457200" lvl="1" indent="0">
              <a:spcBef>
                <a:spcPts val="0"/>
              </a:spcBef>
              <a:buSzPts val="2400"/>
            </a:pPr>
            <a:endParaRPr lang="en-US" sz="1600" dirty="0" smtClean="0"/>
          </a:p>
          <a:p>
            <a:pPr indent="-457200">
              <a:spcBef>
                <a:spcPts val="0"/>
              </a:spcBef>
              <a:buAutoNum type="arabicPeriod" startAt="5"/>
            </a:pPr>
            <a:r>
              <a:rPr lang="en-US" sz="1600" dirty="0" smtClean="0"/>
              <a:t>Click</a:t>
            </a:r>
          </a:p>
          <a:p>
            <a:pPr indent="-457200">
              <a:spcBef>
                <a:spcPts val="0"/>
              </a:spcBef>
              <a:buAutoNum type="arabicPeriod" startAt="5"/>
            </a:pPr>
            <a:endParaRPr lang="en-US" sz="1600" dirty="0"/>
          </a:p>
          <a:p>
            <a:pPr indent="-457200">
              <a:spcBef>
                <a:spcPts val="0"/>
              </a:spcBef>
              <a:buAutoNum type="arabicPeriod" startAt="5"/>
            </a:pPr>
            <a:endParaRPr lang="en-US" sz="1600" dirty="0"/>
          </a:p>
          <a:p>
            <a:pPr indent="-457200">
              <a:spcBef>
                <a:spcPts val="0"/>
              </a:spcBef>
              <a:buAutoNum type="arabicPeriod" startAt="5"/>
            </a:pPr>
            <a:r>
              <a:rPr lang="en-US" sz="1600" dirty="0" smtClean="0"/>
              <a:t>Click 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		</a:t>
            </a:r>
          </a:p>
        </p:txBody>
      </p:sp>
      <p:sp>
        <p:nvSpPr>
          <p:cNvPr id="382" name="Google Shape;382;p3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Getting Started</a:t>
            </a:r>
            <a:r>
              <a:rPr lang="en-US" sz="2000" b="1" dirty="0" smtClean="0"/>
              <a:t>….Students/Learners/Trainees</a:t>
            </a:r>
            <a:endParaRPr sz="2000" b="1" dirty="0"/>
          </a:p>
        </p:txBody>
      </p:sp>
      <p:pic>
        <p:nvPicPr>
          <p:cNvPr id="1030" name="Picture 6" descr="https://lh6.googleusercontent.com/IyNlwyAAQF8xq3DLSwMRYmtK8mrgej1R4Hs81Z2-a7kDPPTdrDs1fGFDsFbme55ppdqZcHi-EjzOSjlU82jjzyy8f7oxEqnir5kwBDqHVHmncr13VAZUF8KxCM4iBq0P35t-bASx5LDAIwrLZjcBB2VPTDLC4QARXW6dKhAZZADg3yWdhrbyvp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61" y="2109098"/>
            <a:ext cx="18478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X1DEMIYCGw94QumCLQwGTGI4sb4RfGnUOO4RVcdlfwkyuazJpzkWHmcutWR8YMVU9wVymQ1PybpWwAvrYTKLn7EnpklUor_LZgb2pWTqbtUa8kb8a-Q9RyFhnvAokQlVAj-XU0gOtQjCzTEAePFBG3sOTL_FQzs7OdU2bmhKRoS0LmqR1_Nsdc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50" y="1962829"/>
            <a:ext cx="5275921" cy="344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445" y="5390024"/>
            <a:ext cx="1724266" cy="371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445" y="4613387"/>
            <a:ext cx="1627941" cy="571440"/>
          </a:xfrm>
          <a:prstGeom prst="rect">
            <a:avLst/>
          </a:prstGeom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224" y="5761551"/>
            <a:ext cx="3191320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12851743d5b_0_40"/>
          <p:cNvPicPr preferRelativeResize="0"/>
          <p:nvPr/>
        </p:nvPicPr>
        <p:blipFill rotWithShape="1">
          <a:blip r:embed="rId3">
            <a:alphaModFix/>
          </a:blip>
          <a:srcRect t="39" b="29"/>
          <a:stretch/>
        </p:blipFill>
        <p:spPr>
          <a:xfrm>
            <a:off x="814400" y="2339275"/>
            <a:ext cx="7119016" cy="35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submit the study?  Check this……</a:t>
            </a:r>
          </a:p>
        </p:txBody>
      </p:sp>
      <p:sp>
        <p:nvSpPr>
          <p:cNvPr id="470" name="Google Shape;470;g12851743d5b_0_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Reviewer Notes: REB Requests for changes</a:t>
            </a:r>
            <a:endParaRPr/>
          </a:p>
        </p:txBody>
      </p:sp>
      <p:sp>
        <p:nvSpPr>
          <p:cNvPr id="471" name="Google Shape;471;g12851743d5b_0_40"/>
          <p:cNvSpPr/>
          <p:nvPr/>
        </p:nvSpPr>
        <p:spPr>
          <a:xfrm rot="10800000">
            <a:off x="5776429" y="2389200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2851743d5b_0_40"/>
          <p:cNvSpPr/>
          <p:nvPr/>
        </p:nvSpPr>
        <p:spPr>
          <a:xfrm rot="10800000">
            <a:off x="3153704" y="4588025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12851743d5b_0_40"/>
          <p:cNvSpPr/>
          <p:nvPr/>
        </p:nvSpPr>
        <p:spPr>
          <a:xfrm rot="10800000">
            <a:off x="7636900" y="3225550"/>
            <a:ext cx="645000" cy="265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8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1bcdaa62ee_0_1337"/>
          <p:cNvSpPr txBox="1">
            <a:spLocks noGrp="1"/>
          </p:cNvSpPr>
          <p:nvPr>
            <p:ph type="body" idx="1"/>
          </p:nvPr>
        </p:nvSpPr>
        <p:spPr>
          <a:xfrm>
            <a:off x="320040" y="1039675"/>
            <a:ext cx="7786500" cy="5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Request Additional Role - Make sure to submit the request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Notifications are important - forward to your U of L email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Make sure you are working in your correct ROLE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Approved studies are in the HUMAN tab (not INBOX)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Always Submit for REB review - instead of Send Email to REB Coordinator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When coming into the system for the first time, AME and REN can be submitted together using uploaded forms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After initial approval AME and REN must be submitted ONE AT A TIME - using the Create functionality (ie. not uploading a paper form)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Use the ARISE help resources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/>
              <a:t>     and finally…………</a:t>
            </a:r>
            <a:endParaRPr sz="2100"/>
          </a:p>
        </p:txBody>
      </p:sp>
      <p:sp>
        <p:nvSpPr>
          <p:cNvPr id="501" name="Google Shape;501;g11bcdaa62ee_0_1337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/>
              <a:t>Important Take Away….</a:t>
            </a:r>
            <a:endParaRPr sz="2800" b="1"/>
          </a:p>
        </p:txBody>
      </p:sp>
    </p:spTree>
    <p:extLst>
      <p:ext uri="{BB962C8B-B14F-4D97-AF65-F5344CB8AC3E}">
        <p14:creationId xmlns:p14="http://schemas.microsoft.com/office/powerpoint/2010/main" val="12994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273ba7fc2b_0_25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0" dirty="0"/>
              <a:t>ARISE Help &amp; Video Tutorials</a:t>
            </a:r>
            <a:br>
              <a:rPr lang="en-US" b="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Create an amendment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4"/>
              </a:rPr>
              <a:t>Create a renewal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5"/>
              </a:rPr>
              <a:t>Respond to reviewer notes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600" name="Google Shape;600;g1273ba7fc2b_0_25"/>
          <p:cNvSpPr/>
          <p:nvPr/>
        </p:nvSpPr>
        <p:spPr>
          <a:xfrm rot="10800000">
            <a:off x="-3158371" y="2127050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https://www.ualberta.ca/research/media-library/reo/images/floating-ring-6401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52" y="1589610"/>
            <a:ext cx="3675645" cy="36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057" y="319768"/>
            <a:ext cx="381000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31"/>
          <p:cNvSpPr txBox="1">
            <a:spLocks noGrp="1"/>
          </p:cNvSpPr>
          <p:nvPr>
            <p:ph type="body" idx="1"/>
          </p:nvPr>
        </p:nvSpPr>
        <p:spPr>
          <a:xfrm>
            <a:off x="4680856" y="500744"/>
            <a:ext cx="3696381" cy="46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0"/>
              <a:t>Website: https://www.ualberta.ca/research/support/ethics-office</a:t>
            </a:r>
            <a:endParaRPr sz="2000" b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0"/>
              <a:t>Alberta Research Information Services Online System (ARISE)</a:t>
            </a:r>
            <a:endParaRPr sz="2000" b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0" u="sng">
                <a:solidFill>
                  <a:schemeClr val="hlink"/>
                </a:solidFill>
                <a:hlinkClick r:id="rId4"/>
              </a:rPr>
              <a:t>https//:arise.ualberta.ca</a:t>
            </a:r>
            <a:r>
              <a:rPr lang="en-US" sz="2000"/>
              <a:t>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"/>
          <p:cNvSpPr txBox="1">
            <a:spLocks noGrp="1"/>
          </p:cNvSpPr>
          <p:nvPr>
            <p:ph type="body" idx="1"/>
          </p:nvPr>
        </p:nvSpPr>
        <p:spPr>
          <a:xfrm>
            <a:off x="167833" y="1527857"/>
            <a:ext cx="8403219" cy="449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Log in using CCID/password – logging into the system should allow your name to display in the drop down in ARISE 1.1 (8.0)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endParaRPr lang="en-US" sz="1600" dirty="0" smtClean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Set your Department by clicking My Profile (top right corner)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endParaRPr lang="en-US" sz="1600"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 dirty="0" smtClean="0"/>
              <a:t>With Study Coordinator role you can:</a:t>
            </a:r>
          </a:p>
          <a:p>
            <a:pPr marL="457200" lvl="1" indent="0">
              <a:spcBef>
                <a:spcPts val="0"/>
              </a:spcBef>
              <a:buSzPts val="2400"/>
            </a:pPr>
            <a:r>
              <a:rPr lang="en-US" sz="1000" dirty="0" smtClean="0"/>
              <a:t> 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en-US" sz="1600" b="0" dirty="0"/>
              <a:t>View and edit the application, and receive notifications regarding it once you are listed as the study coordinator on the application. 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en-US" sz="1600" b="0" dirty="0"/>
              <a:t>Start a new application on behalf of a PI and be listed on a new ethics application as study coordinator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Be listed on an existing application(s) by using the "Change Personnel" function in the application. If needed, </a:t>
            </a:r>
            <a:r>
              <a:rPr lang="en-US" sz="1600" b="0" u="sng" dirty="0">
                <a:hlinkClick r:id="rId3"/>
              </a:rPr>
              <a:t>see “Change Personnel” to add/delete/change personnel</a:t>
            </a:r>
            <a:r>
              <a:rPr lang="en-US" sz="1600" b="0" dirty="0" smtClean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28600" indent="0"/>
            <a:r>
              <a:rPr lang="en-US" dirty="0" smtClean="0"/>
              <a:t>Troubleshooting – </a:t>
            </a:r>
            <a:r>
              <a:rPr lang="en-US" dirty="0" smtClean="0">
                <a:hlinkClick r:id="rId4"/>
              </a:rPr>
              <a:t>click here</a:t>
            </a:r>
            <a:endParaRPr lang="en-US" sz="1600" dirty="0" smtClean="0"/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		</a:t>
            </a:r>
          </a:p>
        </p:txBody>
      </p:sp>
      <p:sp>
        <p:nvSpPr>
          <p:cNvPr id="382" name="Google Shape;382;p3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Getting Started</a:t>
            </a:r>
            <a:r>
              <a:rPr lang="en-US" sz="2000" b="1" dirty="0" smtClean="0"/>
              <a:t>….Study Coordinator/RA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40945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5aef2fa59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398" y="1764976"/>
            <a:ext cx="4844451" cy="3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15aef2fa598_0_0"/>
          <p:cNvSpPr txBox="1">
            <a:spLocks noGrp="1"/>
          </p:cNvSpPr>
          <p:nvPr>
            <p:ph type="body" idx="1"/>
          </p:nvPr>
        </p:nvSpPr>
        <p:spPr>
          <a:xfrm>
            <a:off x="418186" y="1621942"/>
            <a:ext cx="36033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What can go wrong?</a:t>
            </a:r>
            <a:r>
              <a:rPr lang="en-US" sz="2400"/>
              <a:t> </a:t>
            </a:r>
            <a:endParaRPr sz="1800"/>
          </a:p>
          <a:p>
            <a:pPr marL="288925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/>
              <a:t>You did not submit the request</a:t>
            </a:r>
            <a:endParaRPr/>
          </a:p>
          <a:p>
            <a:pPr marL="800100" lvl="2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 Human Tab</a:t>
            </a:r>
            <a:endParaRPr/>
          </a:p>
          <a:p>
            <a:pPr marL="800100" lvl="2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 Request Additional Role Button</a:t>
            </a:r>
            <a:endParaRPr/>
          </a:p>
          <a:p>
            <a:pPr marL="18288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99" name="Google Shape;399;g15aef2fa598_0_0"/>
          <p:cNvSpPr txBox="1">
            <a:spLocks noGrp="1"/>
          </p:cNvSpPr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/>
              <a:t>ROLE REQUESTS….</a:t>
            </a:r>
            <a:endParaRPr sz="2800" b="1"/>
          </a:p>
        </p:txBody>
      </p:sp>
      <p:sp>
        <p:nvSpPr>
          <p:cNvPr id="400" name="Google Shape;400;g15aef2fa598_0_0"/>
          <p:cNvSpPr/>
          <p:nvPr/>
        </p:nvSpPr>
        <p:spPr>
          <a:xfrm rot="10800000">
            <a:off x="8136142" y="3107137"/>
            <a:ext cx="683700" cy="277200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15aef2fa598_0_0"/>
          <p:cNvSpPr/>
          <p:nvPr/>
        </p:nvSpPr>
        <p:spPr>
          <a:xfrm>
            <a:off x="5150729" y="3107120"/>
            <a:ext cx="683700" cy="277200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15aef2fa598_0_0"/>
          <p:cNvSpPr/>
          <p:nvPr/>
        </p:nvSpPr>
        <p:spPr>
          <a:xfrm>
            <a:off x="3975454" y="3384320"/>
            <a:ext cx="683700" cy="277200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"/>
          <p:cNvSpPr txBox="1">
            <a:spLocks noGrp="1"/>
          </p:cNvSpPr>
          <p:nvPr>
            <p:ph type="body" idx="1"/>
          </p:nvPr>
        </p:nvSpPr>
        <p:spPr>
          <a:xfrm>
            <a:off x="814388" y="1393151"/>
            <a:ext cx="7563000" cy="39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1</a:t>
            </a:r>
            <a:r>
              <a:rPr lang="en-US" sz="1600" b="0"/>
              <a:t> - Research that primarily involves in-person interviews, focus groups, ethnographies, or community engagement and instructor-led course-based research assignments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2</a:t>
            </a:r>
            <a:r>
              <a:rPr lang="en-US" sz="1600" b="0"/>
              <a:t> - Research that involves interventions (socio-behavioural, educational) or research that primarily concerns privacy, data-sharing, confidentiality, questionnaires, survey methods and internet research.  Mixed methods (ie. interviews and surveys will come here).  </a:t>
            </a:r>
            <a:endParaRPr sz="1600" b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3</a:t>
            </a:r>
            <a:r>
              <a:rPr lang="en-US" sz="1600" b="0"/>
              <a:t> - Health Panel – non-invasive interventions, using patients/health information of patients in Health Care system (ie. surveys, questionnaires, interviews, psychological, social or behavioral interventions, educational strategies, chart and record reviews)</a:t>
            </a:r>
            <a:endParaRPr sz="1600" b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4</a:t>
            </a:r>
            <a:r>
              <a:rPr lang="en-US" sz="1600" b="0"/>
              <a:t> - Biomedical Panel - invasive interventions, e.g. administration of drugs, surgical procedures (including biopsies), collection of blood or other biological specimens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408" name="Google Shape;408;p5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Research Ethics Boards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5aef2fa598_0_186"/>
          <p:cNvSpPr txBox="1">
            <a:spLocks noGrp="1"/>
          </p:cNvSpPr>
          <p:nvPr>
            <p:ph type="body" idx="1"/>
          </p:nvPr>
        </p:nvSpPr>
        <p:spPr>
          <a:xfrm>
            <a:off x="814400" y="1393150"/>
            <a:ext cx="71163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1800" b="0" dirty="0"/>
              <a:t>The </a:t>
            </a:r>
            <a:r>
              <a:rPr lang="en-US" sz="1800" i="1" dirty="0"/>
              <a:t>student</a:t>
            </a:r>
            <a:r>
              <a:rPr lang="en-US" sz="1800" b="0" dirty="0"/>
              <a:t> is the PI. You </a:t>
            </a:r>
            <a:r>
              <a:rPr lang="en-US" sz="1800" i="1" dirty="0"/>
              <a:t>must set </a:t>
            </a:r>
            <a:r>
              <a:rPr lang="en-US" sz="1800" b="0" dirty="0"/>
              <a:t>your profile correctly.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1800" b="0" dirty="0"/>
              <a:t>Supervisor can view and edit in their Supervisor ROLE.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 b="0" dirty="0" smtClean="0"/>
              <a:t>Both </a:t>
            </a:r>
            <a:r>
              <a:rPr lang="en-US" sz="1800" b="0" dirty="0"/>
              <a:t>the PI and the Supervisor receive automated system email notifications.</a:t>
            </a:r>
            <a:endParaRPr sz="1800" b="0" dirty="0"/>
          </a:p>
        </p:txBody>
      </p:sp>
      <p:sp>
        <p:nvSpPr>
          <p:cNvPr id="414" name="Google Shape;414;g15aef2fa598_0_186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 &amp; Trainee Research – REB 1 &amp; 2</a:t>
            </a:r>
            <a:endParaRPr/>
          </a:p>
        </p:txBody>
      </p:sp>
      <p:pic>
        <p:nvPicPr>
          <p:cNvPr id="415" name="Google Shape;415;g15aef2fa598_0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1195" y="2872620"/>
            <a:ext cx="5803049" cy="247535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5aef2fa598_0_186"/>
          <p:cNvSpPr txBox="1"/>
          <p:nvPr/>
        </p:nvSpPr>
        <p:spPr>
          <a:xfrm>
            <a:off x="700269" y="4353366"/>
            <a:ext cx="2705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 smtClean="0">
                <a:hlinkClick r:id="rId4"/>
              </a:rPr>
              <a:t>Click here for HELP DOCUMENT - </a:t>
            </a:r>
          </a:p>
          <a:p>
            <a:r>
              <a:rPr lang="en-US" dirty="0" smtClean="0">
                <a:hlinkClick r:id="rId4"/>
              </a:rPr>
              <a:t>Supervisor Review</a:t>
            </a:r>
            <a:endParaRPr dirty="0"/>
          </a:p>
        </p:txBody>
      </p:sp>
      <p:pic>
        <p:nvPicPr>
          <p:cNvPr id="5" name="Picture 4" descr="Help Button in Keyboard - Free Picture - Free Downloads and Add-ons fo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3344672"/>
            <a:ext cx="1344925" cy="10086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5aef2fa598_0_370"/>
          <p:cNvSpPr txBox="1">
            <a:spLocks noGrp="1"/>
          </p:cNvSpPr>
          <p:nvPr>
            <p:ph type="body" idx="1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1800" b="0" dirty="0"/>
              <a:t>The </a:t>
            </a:r>
            <a:r>
              <a:rPr lang="en-US" sz="1800" i="1" dirty="0"/>
              <a:t>student</a:t>
            </a:r>
            <a:r>
              <a:rPr lang="en-US" sz="1800" b="0" dirty="0"/>
              <a:t> is the Co-Investigator.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 b="0" dirty="0"/>
              <a:t>The </a:t>
            </a:r>
            <a:r>
              <a:rPr lang="en-US" sz="1800" i="1" dirty="0"/>
              <a:t>Academic Supervisor </a:t>
            </a:r>
            <a:r>
              <a:rPr lang="en-US" sz="1800" b="0" dirty="0"/>
              <a:t>is the PI.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 i="1" dirty="0"/>
              <a:t>All</a:t>
            </a:r>
            <a:r>
              <a:rPr lang="en-US" sz="1800" b="0" dirty="0"/>
              <a:t> </a:t>
            </a:r>
            <a:r>
              <a:rPr lang="en-US" sz="1800" b="0" dirty="0" smtClean="0"/>
              <a:t>Student/Learner/Trainees (</a:t>
            </a:r>
            <a:r>
              <a:rPr lang="en-US" sz="1800" b="0" dirty="0" err="1" smtClean="0"/>
              <a:t>ie</a:t>
            </a:r>
            <a:r>
              <a:rPr lang="en-US" sz="1800" b="0" dirty="0"/>
              <a:t>. Post-Doc, Medical Resident, PhD, and Masters students) are considered students and </a:t>
            </a:r>
            <a:r>
              <a:rPr lang="en-US" sz="1800" b="0" i="1" dirty="0"/>
              <a:t>cannot </a:t>
            </a:r>
            <a:r>
              <a:rPr lang="en-US" sz="1800" b="0" dirty="0"/>
              <a:t>be</a:t>
            </a:r>
            <a:r>
              <a:rPr lang="en-US" sz="1800" b="0" i="1" dirty="0"/>
              <a:t> </a:t>
            </a:r>
            <a:r>
              <a:rPr lang="en-US" sz="1800" b="0" dirty="0"/>
              <a:t>the PI for HREB applications.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 b="0" dirty="0"/>
              <a:t>Co-Investigator can create application.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 b="0" dirty="0"/>
              <a:t>PI must submit the first time the application is submitted.</a:t>
            </a:r>
            <a:endParaRPr sz="1800" b="0" dirty="0"/>
          </a:p>
        </p:txBody>
      </p:sp>
      <p:sp>
        <p:nvSpPr>
          <p:cNvPr id="422" name="Google Shape;422;g15aef2fa598_0_370"/>
          <p:cNvSpPr txBox="1">
            <a:spLocks noGrp="1"/>
          </p:cNvSpPr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 &amp; Trainee Research - HREB REB 3/4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O-TrkA-PPT-V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O-TrkA-PPT-V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1308</Words>
  <Application>Microsoft Office PowerPoint</Application>
  <PresentationFormat>On-screen Show (4:3)</PresentationFormat>
  <Paragraphs>170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Merriweather Sans</vt:lpstr>
      <vt:lpstr>REO-TrkA-PPT-V1</vt:lpstr>
      <vt:lpstr>REO-TrkA-PPT-V1</vt:lpstr>
      <vt:lpstr>PowerPoint Presentation</vt:lpstr>
      <vt:lpstr>Online Ethics Application System - Technical</vt:lpstr>
      <vt:lpstr>Getting Started….</vt:lpstr>
      <vt:lpstr>Getting Started….Students/Learners/Trainees</vt:lpstr>
      <vt:lpstr>Getting Started….Study Coordinator/RA</vt:lpstr>
      <vt:lpstr>ROLE REQUESTS….</vt:lpstr>
      <vt:lpstr>Research Ethics Boards</vt:lpstr>
      <vt:lpstr>Student &amp; Trainee Research – REB 1 &amp; 2</vt:lpstr>
      <vt:lpstr>Student &amp; Trainee Research - HREB REB 3/4</vt:lpstr>
      <vt:lpstr>Who can access/submit a study?</vt:lpstr>
      <vt:lpstr>Email Notifications….they are important!</vt:lpstr>
      <vt:lpstr>Your Dashboard</vt:lpstr>
      <vt:lpstr>Your Roles – Make sure you are in the right one</vt:lpstr>
      <vt:lpstr>Start a New Study</vt:lpstr>
      <vt:lpstr>New Study Application – Indicate your affiliation</vt:lpstr>
      <vt:lpstr>Your Inbox</vt:lpstr>
      <vt:lpstr>Access all your studies</vt:lpstr>
      <vt:lpstr>Study Workspace</vt:lpstr>
      <vt:lpstr>Study States – what’s going on with my study?</vt:lpstr>
      <vt:lpstr>Study Workspace – Access your application</vt:lpstr>
      <vt:lpstr>Study Workspace – My Activities</vt:lpstr>
      <vt:lpstr>Study Workspace – Study Identification</vt:lpstr>
      <vt:lpstr>Study Workspace – REB Administrator</vt:lpstr>
      <vt:lpstr>Study Workspace – History</vt:lpstr>
      <vt:lpstr>Study Workspace – Approval Letter</vt:lpstr>
      <vt:lpstr>After Approval – Post Approval Activity (PAA)</vt:lpstr>
      <vt:lpstr>Migrating Your Study Into ARISE….</vt:lpstr>
      <vt:lpstr>Migrating Your Study Into ARISE….</vt:lpstr>
      <vt:lpstr>Migrating Your Study Into ARISE….</vt:lpstr>
      <vt:lpstr>AFTER MIGRATING INTO THE SYSTEM -  Create Amendment/Renewal</vt:lpstr>
      <vt:lpstr>Study Workspace – Access Amendment/Renewal</vt:lpstr>
      <vt:lpstr>Amendment/Renewal Workspace</vt:lpstr>
      <vt:lpstr>Modified Study Workspace</vt:lpstr>
      <vt:lpstr>Modified Study Workspace</vt:lpstr>
      <vt:lpstr>Renewal/Amendment Workspace – Approval Letter</vt:lpstr>
      <vt:lpstr>How to SUBMIT</vt:lpstr>
      <vt:lpstr>SUBMIT versus EMAIL to REB Coordinator</vt:lpstr>
      <vt:lpstr>Reviewer Notes: REB Requests for changes </vt:lpstr>
      <vt:lpstr>Reviewer Notes: REB Requests for changes</vt:lpstr>
      <vt:lpstr>Reviewer Notes: REB Requests for changes</vt:lpstr>
      <vt:lpstr>Important Take Away….</vt:lpstr>
      <vt:lpstr>ARISE Help &amp; Video Tutorials   Create an amendment  Create a renewal  Respond to reviewer notes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sbabcock</dc:creator>
  <cp:lastModifiedBy>kordov</cp:lastModifiedBy>
  <cp:revision>19</cp:revision>
  <dcterms:created xsi:type="dcterms:W3CDTF">2016-02-16T17:09:43Z</dcterms:created>
  <dcterms:modified xsi:type="dcterms:W3CDTF">2022-10-11T15:36:06Z</dcterms:modified>
</cp:coreProperties>
</file>